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648" r:id="rId1"/>
  </p:sldMasterIdLst>
  <p:sldIdLst>
    <p:sldId id="304" r:id="rId2"/>
    <p:sldId id="292" r:id="rId3"/>
    <p:sldId id="293" r:id="rId4"/>
    <p:sldId id="294" r:id="rId5"/>
    <p:sldId id="301" r:id="rId6"/>
    <p:sldId id="258" r:id="rId7"/>
    <p:sldId id="259" r:id="rId8"/>
    <p:sldId id="270" r:id="rId9"/>
    <p:sldId id="271" r:id="rId10"/>
    <p:sldId id="272" r:id="rId11"/>
    <p:sldId id="260" r:id="rId12"/>
    <p:sldId id="303" r:id="rId13"/>
    <p:sldId id="302"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14BA3"/>
    <a:srgbClr val="CAA75B"/>
    <a:srgbClr val="A193CD"/>
    <a:srgbClr val="A58235"/>
    <a:srgbClr val="3A3A3A"/>
    <a:srgbClr val="8B6E2D"/>
    <a:srgbClr val="5B9BD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015" autoAdjust="0"/>
    <p:restoredTop sz="94660"/>
  </p:normalViewPr>
  <p:slideViewPr>
    <p:cSldViewPr snapToGrid="0">
      <p:cViewPr varScale="1">
        <p:scale>
          <a:sx n="89" d="100"/>
          <a:sy n="89" d="100"/>
        </p:scale>
        <p:origin x="120" y="11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F929EA-A8EA-4F4F-BAB8-FD96849749BA}"/>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760FA686-2441-40D8-BD37-A6180B6DA4B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4C81AF66-911A-4A2C-8997-78C73A6B5C3A}"/>
              </a:ext>
            </a:extLst>
          </p:cNvPr>
          <p:cNvSpPr>
            <a:spLocks noGrp="1"/>
          </p:cNvSpPr>
          <p:nvPr>
            <p:ph type="dt" sz="half" idx="10"/>
          </p:nvPr>
        </p:nvSpPr>
        <p:spPr/>
        <p:txBody>
          <a:bodyPr/>
          <a:lstStyle/>
          <a:p>
            <a:fld id="{E436F64A-F244-4CB7-99AF-017B289417EB}" type="datetimeFigureOut">
              <a:rPr lang="en-US" smtClean="0"/>
              <a:t>4/16/2019</a:t>
            </a:fld>
            <a:endParaRPr lang="en-US"/>
          </a:p>
        </p:txBody>
      </p:sp>
      <p:sp>
        <p:nvSpPr>
          <p:cNvPr id="5" name="Footer Placeholder 4">
            <a:extLst>
              <a:ext uri="{FF2B5EF4-FFF2-40B4-BE49-F238E27FC236}">
                <a16:creationId xmlns:a16="http://schemas.microsoft.com/office/drawing/2014/main" id="{58EA0329-8801-42BB-A13A-E0274A3F115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53BCAAC-1D18-478C-B896-71D67FCEDBB7}"/>
              </a:ext>
            </a:extLst>
          </p:cNvPr>
          <p:cNvSpPr>
            <a:spLocks noGrp="1"/>
          </p:cNvSpPr>
          <p:nvPr>
            <p:ph type="sldNum" sz="quarter" idx="12"/>
          </p:nvPr>
        </p:nvSpPr>
        <p:spPr/>
        <p:txBody>
          <a:bodyPr/>
          <a:lstStyle/>
          <a:p>
            <a:fld id="{CC448597-DC2B-449F-89E8-0EA4D1C97C88}" type="slidenum">
              <a:rPr lang="en-US" smtClean="0"/>
              <a:t>‹#›</a:t>
            </a:fld>
            <a:endParaRPr lang="en-US"/>
          </a:p>
        </p:txBody>
      </p:sp>
    </p:spTree>
    <p:extLst>
      <p:ext uri="{BB962C8B-B14F-4D97-AF65-F5344CB8AC3E}">
        <p14:creationId xmlns:p14="http://schemas.microsoft.com/office/powerpoint/2010/main" val="362550860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580CB1-3AB6-4137-B4D7-CD2F50133098}"/>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95177D9D-2579-4F4C-B68A-ECAB6E9D7014}"/>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204DA64-50DA-4AA2-BCB0-3624AFCB1F8D}"/>
              </a:ext>
            </a:extLst>
          </p:cNvPr>
          <p:cNvSpPr>
            <a:spLocks noGrp="1"/>
          </p:cNvSpPr>
          <p:nvPr>
            <p:ph type="dt" sz="half" idx="10"/>
          </p:nvPr>
        </p:nvSpPr>
        <p:spPr/>
        <p:txBody>
          <a:bodyPr/>
          <a:lstStyle/>
          <a:p>
            <a:fld id="{E436F64A-F244-4CB7-99AF-017B289417EB}" type="datetimeFigureOut">
              <a:rPr lang="en-US" smtClean="0"/>
              <a:t>4/16/2019</a:t>
            </a:fld>
            <a:endParaRPr lang="en-US"/>
          </a:p>
        </p:txBody>
      </p:sp>
      <p:sp>
        <p:nvSpPr>
          <p:cNvPr id="5" name="Footer Placeholder 4">
            <a:extLst>
              <a:ext uri="{FF2B5EF4-FFF2-40B4-BE49-F238E27FC236}">
                <a16:creationId xmlns:a16="http://schemas.microsoft.com/office/drawing/2014/main" id="{D68A41FA-3035-4FBB-A71E-C7BF37C71C8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F4EB2A6-106F-4EAD-AB75-EDFB02D199C3}"/>
              </a:ext>
            </a:extLst>
          </p:cNvPr>
          <p:cNvSpPr>
            <a:spLocks noGrp="1"/>
          </p:cNvSpPr>
          <p:nvPr>
            <p:ph type="sldNum" sz="quarter" idx="12"/>
          </p:nvPr>
        </p:nvSpPr>
        <p:spPr/>
        <p:txBody>
          <a:bodyPr/>
          <a:lstStyle/>
          <a:p>
            <a:fld id="{CC448597-DC2B-449F-89E8-0EA4D1C97C88}" type="slidenum">
              <a:rPr lang="en-US" smtClean="0"/>
              <a:t>‹#›</a:t>
            </a:fld>
            <a:endParaRPr lang="en-US"/>
          </a:p>
        </p:txBody>
      </p:sp>
    </p:spTree>
    <p:extLst>
      <p:ext uri="{BB962C8B-B14F-4D97-AF65-F5344CB8AC3E}">
        <p14:creationId xmlns:p14="http://schemas.microsoft.com/office/powerpoint/2010/main" val="138815080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E8E7924-AD9D-4F1E-B832-70DC2AA911CA}"/>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B86E7767-FBBC-4A63-9E81-2E269AF4D81C}"/>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BB169A9-EF48-4EFA-92B9-EFD70DD8ABD4}"/>
              </a:ext>
            </a:extLst>
          </p:cNvPr>
          <p:cNvSpPr>
            <a:spLocks noGrp="1"/>
          </p:cNvSpPr>
          <p:nvPr>
            <p:ph type="dt" sz="half" idx="10"/>
          </p:nvPr>
        </p:nvSpPr>
        <p:spPr/>
        <p:txBody>
          <a:bodyPr/>
          <a:lstStyle/>
          <a:p>
            <a:fld id="{E436F64A-F244-4CB7-99AF-017B289417EB}" type="datetimeFigureOut">
              <a:rPr lang="en-US" smtClean="0"/>
              <a:t>4/16/2019</a:t>
            </a:fld>
            <a:endParaRPr lang="en-US"/>
          </a:p>
        </p:txBody>
      </p:sp>
      <p:sp>
        <p:nvSpPr>
          <p:cNvPr id="5" name="Footer Placeholder 4">
            <a:extLst>
              <a:ext uri="{FF2B5EF4-FFF2-40B4-BE49-F238E27FC236}">
                <a16:creationId xmlns:a16="http://schemas.microsoft.com/office/drawing/2014/main" id="{7B5CD4A1-893D-4555-83E0-014EF8C3A82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422FA35-151B-4379-8AD8-8730E4890A22}"/>
              </a:ext>
            </a:extLst>
          </p:cNvPr>
          <p:cNvSpPr>
            <a:spLocks noGrp="1"/>
          </p:cNvSpPr>
          <p:nvPr>
            <p:ph type="sldNum" sz="quarter" idx="12"/>
          </p:nvPr>
        </p:nvSpPr>
        <p:spPr/>
        <p:txBody>
          <a:bodyPr/>
          <a:lstStyle/>
          <a:p>
            <a:fld id="{CC448597-DC2B-449F-89E8-0EA4D1C97C88}" type="slidenum">
              <a:rPr lang="en-US" smtClean="0"/>
              <a:t>‹#›</a:t>
            </a:fld>
            <a:endParaRPr lang="en-US"/>
          </a:p>
        </p:txBody>
      </p:sp>
    </p:spTree>
    <p:extLst>
      <p:ext uri="{BB962C8B-B14F-4D97-AF65-F5344CB8AC3E}">
        <p14:creationId xmlns:p14="http://schemas.microsoft.com/office/powerpoint/2010/main" val="242217674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DF78DE-4D8F-4F8B-8568-2AA54AEB01C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40E2E55-16F2-4D6A-BDC9-CCF367B57397}"/>
              </a:ext>
            </a:extLst>
          </p:cNvPr>
          <p:cNvSpPr>
            <a:spLocks noGrp="1"/>
          </p:cNvSpPr>
          <p:nvPr>
            <p:ph idx="1"/>
          </p:nvPr>
        </p:nvSpPr>
        <p:spPr>
          <a:xfrm>
            <a:off x="803564" y="1833937"/>
            <a:ext cx="10515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0DAE26E-24C7-4CBF-B19C-B78E217F2EBC}"/>
              </a:ext>
            </a:extLst>
          </p:cNvPr>
          <p:cNvSpPr>
            <a:spLocks noGrp="1"/>
          </p:cNvSpPr>
          <p:nvPr>
            <p:ph type="dt" sz="half" idx="10"/>
          </p:nvPr>
        </p:nvSpPr>
        <p:spPr/>
        <p:txBody>
          <a:bodyPr/>
          <a:lstStyle/>
          <a:p>
            <a:fld id="{E436F64A-F244-4CB7-99AF-017B289417EB}" type="datetimeFigureOut">
              <a:rPr lang="en-US" smtClean="0"/>
              <a:t>4/16/2019</a:t>
            </a:fld>
            <a:endParaRPr lang="en-US"/>
          </a:p>
        </p:txBody>
      </p:sp>
      <p:sp>
        <p:nvSpPr>
          <p:cNvPr id="5" name="Footer Placeholder 4">
            <a:extLst>
              <a:ext uri="{FF2B5EF4-FFF2-40B4-BE49-F238E27FC236}">
                <a16:creationId xmlns:a16="http://schemas.microsoft.com/office/drawing/2014/main" id="{F8A6B854-71A2-4CC6-B239-8719ED072B6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8F174E7-6710-47DC-9255-CE256E4E0C4A}"/>
              </a:ext>
            </a:extLst>
          </p:cNvPr>
          <p:cNvSpPr>
            <a:spLocks noGrp="1"/>
          </p:cNvSpPr>
          <p:nvPr>
            <p:ph type="sldNum" sz="quarter" idx="12"/>
          </p:nvPr>
        </p:nvSpPr>
        <p:spPr/>
        <p:txBody>
          <a:bodyPr/>
          <a:lstStyle/>
          <a:p>
            <a:fld id="{CC448597-DC2B-449F-89E8-0EA4D1C97C88}" type="slidenum">
              <a:rPr lang="en-US" smtClean="0"/>
              <a:t>‹#›</a:t>
            </a:fld>
            <a:endParaRPr lang="en-US"/>
          </a:p>
        </p:txBody>
      </p:sp>
    </p:spTree>
    <p:extLst>
      <p:ext uri="{BB962C8B-B14F-4D97-AF65-F5344CB8AC3E}">
        <p14:creationId xmlns:p14="http://schemas.microsoft.com/office/powerpoint/2010/main" val="33284153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868351-FEA6-438B-980E-BA7CB3913CEE}"/>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DD4C9E37-6394-4DB3-9442-5237F6B23C8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9F402891-CC78-463C-8775-EF29F4DF41DC}"/>
              </a:ext>
            </a:extLst>
          </p:cNvPr>
          <p:cNvSpPr>
            <a:spLocks noGrp="1"/>
          </p:cNvSpPr>
          <p:nvPr>
            <p:ph type="dt" sz="half" idx="10"/>
          </p:nvPr>
        </p:nvSpPr>
        <p:spPr/>
        <p:txBody>
          <a:bodyPr/>
          <a:lstStyle/>
          <a:p>
            <a:fld id="{E436F64A-F244-4CB7-99AF-017B289417EB}" type="datetimeFigureOut">
              <a:rPr lang="en-US" smtClean="0"/>
              <a:t>4/16/2019</a:t>
            </a:fld>
            <a:endParaRPr lang="en-US"/>
          </a:p>
        </p:txBody>
      </p:sp>
      <p:sp>
        <p:nvSpPr>
          <p:cNvPr id="5" name="Footer Placeholder 4">
            <a:extLst>
              <a:ext uri="{FF2B5EF4-FFF2-40B4-BE49-F238E27FC236}">
                <a16:creationId xmlns:a16="http://schemas.microsoft.com/office/drawing/2014/main" id="{9AF3904D-0A7C-42C1-831B-48C67E07E97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BD941A4-2BDD-4877-92A8-B075BE2C06BF}"/>
              </a:ext>
            </a:extLst>
          </p:cNvPr>
          <p:cNvSpPr>
            <a:spLocks noGrp="1"/>
          </p:cNvSpPr>
          <p:nvPr>
            <p:ph type="sldNum" sz="quarter" idx="12"/>
          </p:nvPr>
        </p:nvSpPr>
        <p:spPr/>
        <p:txBody>
          <a:bodyPr/>
          <a:lstStyle/>
          <a:p>
            <a:fld id="{CC448597-DC2B-449F-89E8-0EA4D1C97C88}" type="slidenum">
              <a:rPr lang="en-US" smtClean="0"/>
              <a:t>‹#›</a:t>
            </a:fld>
            <a:endParaRPr lang="en-US"/>
          </a:p>
        </p:txBody>
      </p:sp>
    </p:spTree>
    <p:extLst>
      <p:ext uri="{BB962C8B-B14F-4D97-AF65-F5344CB8AC3E}">
        <p14:creationId xmlns:p14="http://schemas.microsoft.com/office/powerpoint/2010/main" val="35049621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02E068-F5FF-4734-A275-740A46103FB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280DA5E-A7A7-48BD-A2DF-C6C3A29B4FFF}"/>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251382CD-09C1-4AD4-973E-3BC33A2C7451}"/>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A2A86562-91BE-43B6-8CAA-637C79098E7A}"/>
              </a:ext>
            </a:extLst>
          </p:cNvPr>
          <p:cNvSpPr>
            <a:spLocks noGrp="1"/>
          </p:cNvSpPr>
          <p:nvPr>
            <p:ph type="dt" sz="half" idx="10"/>
          </p:nvPr>
        </p:nvSpPr>
        <p:spPr/>
        <p:txBody>
          <a:bodyPr/>
          <a:lstStyle/>
          <a:p>
            <a:fld id="{E436F64A-F244-4CB7-99AF-017B289417EB}" type="datetimeFigureOut">
              <a:rPr lang="en-US" smtClean="0"/>
              <a:t>4/16/2019</a:t>
            </a:fld>
            <a:endParaRPr lang="en-US"/>
          </a:p>
        </p:txBody>
      </p:sp>
      <p:sp>
        <p:nvSpPr>
          <p:cNvPr id="6" name="Footer Placeholder 5">
            <a:extLst>
              <a:ext uri="{FF2B5EF4-FFF2-40B4-BE49-F238E27FC236}">
                <a16:creationId xmlns:a16="http://schemas.microsoft.com/office/drawing/2014/main" id="{5D05C910-FA62-447F-AD80-02DABEAE89D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A20F69D-9A3A-420A-A485-57E6CA47734C}"/>
              </a:ext>
            </a:extLst>
          </p:cNvPr>
          <p:cNvSpPr>
            <a:spLocks noGrp="1"/>
          </p:cNvSpPr>
          <p:nvPr>
            <p:ph type="sldNum" sz="quarter" idx="12"/>
          </p:nvPr>
        </p:nvSpPr>
        <p:spPr/>
        <p:txBody>
          <a:bodyPr/>
          <a:lstStyle/>
          <a:p>
            <a:fld id="{CC448597-DC2B-449F-89E8-0EA4D1C97C88}" type="slidenum">
              <a:rPr lang="en-US" smtClean="0"/>
              <a:t>‹#›</a:t>
            </a:fld>
            <a:endParaRPr lang="en-US"/>
          </a:p>
        </p:txBody>
      </p:sp>
    </p:spTree>
    <p:extLst>
      <p:ext uri="{BB962C8B-B14F-4D97-AF65-F5344CB8AC3E}">
        <p14:creationId xmlns:p14="http://schemas.microsoft.com/office/powerpoint/2010/main" val="230166114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275F6B-6FCF-4B96-8BFD-3F91086DE071}"/>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13006C1B-C09D-4D4F-A8F1-F55BA603454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D876EBD0-3506-448B-BAFC-64D24188743A}"/>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72E3346F-E67C-4A81-B031-2522E77D466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E1515B0B-D412-49D8-AF1C-92E730A855DC}"/>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2037C860-6EEC-4404-A904-6B82C825F094}"/>
              </a:ext>
            </a:extLst>
          </p:cNvPr>
          <p:cNvSpPr>
            <a:spLocks noGrp="1"/>
          </p:cNvSpPr>
          <p:nvPr>
            <p:ph type="dt" sz="half" idx="10"/>
          </p:nvPr>
        </p:nvSpPr>
        <p:spPr/>
        <p:txBody>
          <a:bodyPr/>
          <a:lstStyle/>
          <a:p>
            <a:fld id="{E436F64A-F244-4CB7-99AF-017B289417EB}" type="datetimeFigureOut">
              <a:rPr lang="en-US" smtClean="0"/>
              <a:t>4/16/2019</a:t>
            </a:fld>
            <a:endParaRPr lang="en-US"/>
          </a:p>
        </p:txBody>
      </p:sp>
      <p:sp>
        <p:nvSpPr>
          <p:cNvPr id="8" name="Footer Placeholder 7">
            <a:extLst>
              <a:ext uri="{FF2B5EF4-FFF2-40B4-BE49-F238E27FC236}">
                <a16:creationId xmlns:a16="http://schemas.microsoft.com/office/drawing/2014/main" id="{531589D0-72A0-43C5-BE9C-02BD288B79ED}"/>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ADEC42F7-8F67-42F7-90CC-59DFAB3CCADB}"/>
              </a:ext>
            </a:extLst>
          </p:cNvPr>
          <p:cNvSpPr>
            <a:spLocks noGrp="1"/>
          </p:cNvSpPr>
          <p:nvPr>
            <p:ph type="sldNum" sz="quarter" idx="12"/>
          </p:nvPr>
        </p:nvSpPr>
        <p:spPr/>
        <p:txBody>
          <a:bodyPr/>
          <a:lstStyle/>
          <a:p>
            <a:fld id="{CC448597-DC2B-449F-89E8-0EA4D1C97C88}" type="slidenum">
              <a:rPr lang="en-US" smtClean="0"/>
              <a:t>‹#›</a:t>
            </a:fld>
            <a:endParaRPr lang="en-US"/>
          </a:p>
        </p:txBody>
      </p:sp>
    </p:spTree>
    <p:extLst>
      <p:ext uri="{BB962C8B-B14F-4D97-AF65-F5344CB8AC3E}">
        <p14:creationId xmlns:p14="http://schemas.microsoft.com/office/powerpoint/2010/main" val="32424961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071F1A-1C80-4F55-B600-B8D53C303EFE}"/>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80CAC1D5-FA75-4AEE-B101-473CFFEE1150}"/>
              </a:ext>
            </a:extLst>
          </p:cNvPr>
          <p:cNvSpPr>
            <a:spLocks noGrp="1"/>
          </p:cNvSpPr>
          <p:nvPr>
            <p:ph type="dt" sz="half" idx="10"/>
          </p:nvPr>
        </p:nvSpPr>
        <p:spPr/>
        <p:txBody>
          <a:bodyPr/>
          <a:lstStyle/>
          <a:p>
            <a:fld id="{E436F64A-F244-4CB7-99AF-017B289417EB}" type="datetimeFigureOut">
              <a:rPr lang="en-US" smtClean="0"/>
              <a:t>4/16/2019</a:t>
            </a:fld>
            <a:endParaRPr lang="en-US"/>
          </a:p>
        </p:txBody>
      </p:sp>
      <p:sp>
        <p:nvSpPr>
          <p:cNvPr id="4" name="Footer Placeholder 3">
            <a:extLst>
              <a:ext uri="{FF2B5EF4-FFF2-40B4-BE49-F238E27FC236}">
                <a16:creationId xmlns:a16="http://schemas.microsoft.com/office/drawing/2014/main" id="{B7CE54A7-6D51-48FD-8468-B0D413717D39}"/>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FE816EDF-EEE2-4570-8F49-33414AB7CFC0}"/>
              </a:ext>
            </a:extLst>
          </p:cNvPr>
          <p:cNvSpPr>
            <a:spLocks noGrp="1"/>
          </p:cNvSpPr>
          <p:nvPr>
            <p:ph type="sldNum" sz="quarter" idx="12"/>
          </p:nvPr>
        </p:nvSpPr>
        <p:spPr/>
        <p:txBody>
          <a:bodyPr/>
          <a:lstStyle/>
          <a:p>
            <a:fld id="{CC448597-DC2B-449F-89E8-0EA4D1C97C88}" type="slidenum">
              <a:rPr lang="en-US" smtClean="0"/>
              <a:t>‹#›</a:t>
            </a:fld>
            <a:endParaRPr lang="en-US"/>
          </a:p>
        </p:txBody>
      </p:sp>
    </p:spTree>
    <p:extLst>
      <p:ext uri="{BB962C8B-B14F-4D97-AF65-F5344CB8AC3E}">
        <p14:creationId xmlns:p14="http://schemas.microsoft.com/office/powerpoint/2010/main" val="8540318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F8A6008-6799-420B-8402-3BBC8D25DAFD}"/>
              </a:ext>
            </a:extLst>
          </p:cNvPr>
          <p:cNvSpPr>
            <a:spLocks noGrp="1"/>
          </p:cNvSpPr>
          <p:nvPr>
            <p:ph type="dt" sz="half" idx="10"/>
          </p:nvPr>
        </p:nvSpPr>
        <p:spPr/>
        <p:txBody>
          <a:bodyPr/>
          <a:lstStyle/>
          <a:p>
            <a:fld id="{E436F64A-F244-4CB7-99AF-017B289417EB}" type="datetimeFigureOut">
              <a:rPr lang="en-US" smtClean="0"/>
              <a:t>4/16/2019</a:t>
            </a:fld>
            <a:endParaRPr lang="en-US"/>
          </a:p>
        </p:txBody>
      </p:sp>
      <p:sp>
        <p:nvSpPr>
          <p:cNvPr id="3" name="Footer Placeholder 2">
            <a:extLst>
              <a:ext uri="{FF2B5EF4-FFF2-40B4-BE49-F238E27FC236}">
                <a16:creationId xmlns:a16="http://schemas.microsoft.com/office/drawing/2014/main" id="{6350C5A7-AF93-43EF-BAEB-BD2BA3C41B91}"/>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7FF556CB-78C7-4B35-BF07-B592A55542EC}"/>
              </a:ext>
            </a:extLst>
          </p:cNvPr>
          <p:cNvSpPr>
            <a:spLocks noGrp="1"/>
          </p:cNvSpPr>
          <p:nvPr>
            <p:ph type="sldNum" sz="quarter" idx="12"/>
          </p:nvPr>
        </p:nvSpPr>
        <p:spPr/>
        <p:txBody>
          <a:bodyPr/>
          <a:lstStyle/>
          <a:p>
            <a:fld id="{CC448597-DC2B-449F-89E8-0EA4D1C97C88}" type="slidenum">
              <a:rPr lang="en-US" smtClean="0"/>
              <a:t>‹#›</a:t>
            </a:fld>
            <a:endParaRPr lang="en-US"/>
          </a:p>
        </p:txBody>
      </p:sp>
    </p:spTree>
    <p:extLst>
      <p:ext uri="{BB962C8B-B14F-4D97-AF65-F5344CB8AC3E}">
        <p14:creationId xmlns:p14="http://schemas.microsoft.com/office/powerpoint/2010/main" val="422423245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83C6E6-15FA-462A-83F3-3B9161471BB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76677FDF-C092-4584-9A05-73FF2DBB252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256DB416-89F9-4C51-89AA-2CE80EF4464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0CC57D41-A234-4606-BC9F-D6AC2D70195C}"/>
              </a:ext>
            </a:extLst>
          </p:cNvPr>
          <p:cNvSpPr>
            <a:spLocks noGrp="1"/>
          </p:cNvSpPr>
          <p:nvPr>
            <p:ph type="dt" sz="half" idx="10"/>
          </p:nvPr>
        </p:nvSpPr>
        <p:spPr/>
        <p:txBody>
          <a:bodyPr/>
          <a:lstStyle/>
          <a:p>
            <a:fld id="{E436F64A-F244-4CB7-99AF-017B289417EB}" type="datetimeFigureOut">
              <a:rPr lang="en-US" smtClean="0"/>
              <a:t>4/16/2019</a:t>
            </a:fld>
            <a:endParaRPr lang="en-US"/>
          </a:p>
        </p:txBody>
      </p:sp>
      <p:sp>
        <p:nvSpPr>
          <p:cNvPr id="6" name="Footer Placeholder 5">
            <a:extLst>
              <a:ext uri="{FF2B5EF4-FFF2-40B4-BE49-F238E27FC236}">
                <a16:creationId xmlns:a16="http://schemas.microsoft.com/office/drawing/2014/main" id="{A6C4BBE6-12AC-42DC-B775-7D801AA77A4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D0EC9FE-768A-435C-A859-F5775F311A35}"/>
              </a:ext>
            </a:extLst>
          </p:cNvPr>
          <p:cNvSpPr>
            <a:spLocks noGrp="1"/>
          </p:cNvSpPr>
          <p:nvPr>
            <p:ph type="sldNum" sz="quarter" idx="12"/>
          </p:nvPr>
        </p:nvSpPr>
        <p:spPr/>
        <p:txBody>
          <a:bodyPr/>
          <a:lstStyle/>
          <a:p>
            <a:fld id="{CC448597-DC2B-449F-89E8-0EA4D1C97C88}" type="slidenum">
              <a:rPr lang="en-US" smtClean="0"/>
              <a:t>‹#›</a:t>
            </a:fld>
            <a:endParaRPr lang="en-US"/>
          </a:p>
        </p:txBody>
      </p:sp>
    </p:spTree>
    <p:extLst>
      <p:ext uri="{BB962C8B-B14F-4D97-AF65-F5344CB8AC3E}">
        <p14:creationId xmlns:p14="http://schemas.microsoft.com/office/powerpoint/2010/main" val="132419446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0CCF8E-BBAA-4FBA-970F-2CB5A2E4EA3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2BB33908-A97E-41CA-B869-B403B535C86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FC5CCBF8-FBE0-4789-BA2F-55F38007002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9184FE6A-24CD-4E60-873E-07EF89B0D684}"/>
              </a:ext>
            </a:extLst>
          </p:cNvPr>
          <p:cNvSpPr>
            <a:spLocks noGrp="1"/>
          </p:cNvSpPr>
          <p:nvPr>
            <p:ph type="dt" sz="half" idx="10"/>
          </p:nvPr>
        </p:nvSpPr>
        <p:spPr/>
        <p:txBody>
          <a:bodyPr/>
          <a:lstStyle/>
          <a:p>
            <a:fld id="{E436F64A-F244-4CB7-99AF-017B289417EB}" type="datetimeFigureOut">
              <a:rPr lang="en-US" smtClean="0"/>
              <a:t>4/16/2019</a:t>
            </a:fld>
            <a:endParaRPr lang="en-US"/>
          </a:p>
        </p:txBody>
      </p:sp>
      <p:sp>
        <p:nvSpPr>
          <p:cNvPr id="6" name="Footer Placeholder 5">
            <a:extLst>
              <a:ext uri="{FF2B5EF4-FFF2-40B4-BE49-F238E27FC236}">
                <a16:creationId xmlns:a16="http://schemas.microsoft.com/office/drawing/2014/main" id="{F350BEB2-10A7-4BC7-B0FE-D192D69FE08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803230D-29E5-4D32-BB82-170CFFE8E75E}"/>
              </a:ext>
            </a:extLst>
          </p:cNvPr>
          <p:cNvSpPr>
            <a:spLocks noGrp="1"/>
          </p:cNvSpPr>
          <p:nvPr>
            <p:ph type="sldNum" sz="quarter" idx="12"/>
          </p:nvPr>
        </p:nvSpPr>
        <p:spPr/>
        <p:txBody>
          <a:bodyPr/>
          <a:lstStyle/>
          <a:p>
            <a:fld id="{CC448597-DC2B-449F-89E8-0EA4D1C97C88}" type="slidenum">
              <a:rPr lang="en-US" smtClean="0"/>
              <a:t>‹#›</a:t>
            </a:fld>
            <a:endParaRPr lang="en-US"/>
          </a:p>
        </p:txBody>
      </p:sp>
    </p:spTree>
    <p:extLst>
      <p:ext uri="{BB962C8B-B14F-4D97-AF65-F5344CB8AC3E}">
        <p14:creationId xmlns:p14="http://schemas.microsoft.com/office/powerpoint/2010/main" val="336073881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0D53E1A1-A4B8-441E-8BC3-0236903FAEF0}"/>
              </a:ext>
            </a:extLst>
          </p:cNvPr>
          <p:cNvSpPr/>
          <p:nvPr userDrawn="1"/>
        </p:nvSpPr>
        <p:spPr>
          <a:xfrm>
            <a:off x="0" y="6291237"/>
            <a:ext cx="12192000" cy="53322"/>
          </a:xfrm>
          <a:prstGeom prst="rect">
            <a:avLst/>
          </a:prstGeom>
          <a:solidFill>
            <a:srgbClr val="3A3A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a:extLst>
              <a:ext uri="{FF2B5EF4-FFF2-40B4-BE49-F238E27FC236}">
                <a16:creationId xmlns:a16="http://schemas.microsoft.com/office/drawing/2014/main" id="{3D6E0021-3BAE-4756-8A96-A7C25E8E8B3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F59E4D3C-6DCB-46D8-B299-E75CF05C770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5F0FF7B-A309-4046-92E9-AF0D6F39A40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436F64A-F244-4CB7-99AF-017B289417EB}" type="datetimeFigureOut">
              <a:rPr lang="en-US" smtClean="0"/>
              <a:t>4/16/2019</a:t>
            </a:fld>
            <a:endParaRPr lang="en-US"/>
          </a:p>
        </p:txBody>
      </p:sp>
      <p:sp>
        <p:nvSpPr>
          <p:cNvPr id="5" name="Footer Placeholder 4">
            <a:extLst>
              <a:ext uri="{FF2B5EF4-FFF2-40B4-BE49-F238E27FC236}">
                <a16:creationId xmlns:a16="http://schemas.microsoft.com/office/drawing/2014/main" id="{FD92E1B4-0368-46FE-93AD-3945591CD89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9BBE11CE-D0F5-412F-953F-6D60CDE369A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C448597-DC2B-449F-89E8-0EA4D1C97C88}" type="slidenum">
              <a:rPr lang="en-US" smtClean="0"/>
              <a:t>‹#›</a:t>
            </a:fld>
            <a:endParaRPr lang="en-US"/>
          </a:p>
        </p:txBody>
      </p:sp>
      <p:pic>
        <p:nvPicPr>
          <p:cNvPr id="7" name="Picture 6">
            <a:extLst>
              <a:ext uri="{FF2B5EF4-FFF2-40B4-BE49-F238E27FC236}">
                <a16:creationId xmlns:a16="http://schemas.microsoft.com/office/drawing/2014/main" id="{2C9B4D97-7765-421B-832C-E94731221DD7}"/>
              </a:ext>
            </a:extLst>
          </p:cNvPr>
          <p:cNvPicPr/>
          <p:nvPr userDrawn="1"/>
        </p:nvPicPr>
        <p:blipFill>
          <a:blip r:embed="rId1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0865225" y="5044501"/>
            <a:ext cx="1254732" cy="1203806"/>
          </a:xfrm>
          <a:prstGeom prst="rect">
            <a:avLst/>
          </a:prstGeom>
          <a:solidFill>
            <a:schemeClr val="bg2">
              <a:alpha val="0"/>
            </a:schemeClr>
          </a:solidFill>
          <a:ln>
            <a:noFill/>
          </a:ln>
        </p:spPr>
      </p:pic>
      <p:sp>
        <p:nvSpPr>
          <p:cNvPr id="9" name="Rectangle 8">
            <a:extLst>
              <a:ext uri="{FF2B5EF4-FFF2-40B4-BE49-F238E27FC236}">
                <a16:creationId xmlns:a16="http://schemas.microsoft.com/office/drawing/2014/main" id="{453CA659-1AB7-4EC7-AA2B-046FDE7D01DE}"/>
              </a:ext>
            </a:extLst>
          </p:cNvPr>
          <p:cNvSpPr/>
          <p:nvPr userDrawn="1"/>
        </p:nvSpPr>
        <p:spPr>
          <a:xfrm>
            <a:off x="0" y="6328234"/>
            <a:ext cx="12192000" cy="112948"/>
          </a:xfrm>
          <a:prstGeom prst="rect">
            <a:avLst/>
          </a:prstGeom>
          <a:solidFill>
            <a:srgbClr val="CAA7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0F86EF0F-78C2-4954-93CC-9534C7EC1D1F}"/>
              </a:ext>
            </a:extLst>
          </p:cNvPr>
          <p:cNvSpPr/>
          <p:nvPr userDrawn="1"/>
        </p:nvSpPr>
        <p:spPr>
          <a:xfrm>
            <a:off x="0" y="6427694"/>
            <a:ext cx="12192000" cy="430306"/>
          </a:xfrm>
          <a:prstGeom prst="rect">
            <a:avLst/>
          </a:prstGeom>
          <a:solidFill>
            <a:srgbClr val="614B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44758453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D2122758-6CC9-47AF-B3C9-A44F655BFE18}"/>
              </a:ext>
            </a:extLst>
          </p:cNvPr>
          <p:cNvSpPr/>
          <p:nvPr/>
        </p:nvSpPr>
        <p:spPr>
          <a:xfrm>
            <a:off x="10357829" y="4485203"/>
            <a:ext cx="1720158" cy="176542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7" name="TextBox 6">
            <a:extLst>
              <a:ext uri="{FF2B5EF4-FFF2-40B4-BE49-F238E27FC236}">
                <a16:creationId xmlns:a16="http://schemas.microsoft.com/office/drawing/2014/main" id="{033CF3C9-F6A4-44A4-89CD-983BD9509D24}"/>
              </a:ext>
            </a:extLst>
          </p:cNvPr>
          <p:cNvSpPr txBox="1"/>
          <p:nvPr/>
        </p:nvSpPr>
        <p:spPr>
          <a:xfrm>
            <a:off x="0" y="200397"/>
            <a:ext cx="6937695" cy="769441"/>
          </a:xfrm>
          <a:prstGeom prst="rect">
            <a:avLst/>
          </a:prstGeom>
          <a:solidFill>
            <a:srgbClr val="CAA75B"/>
          </a:solidFill>
        </p:spPr>
        <p:txBody>
          <a:bodyPr wrap="square" rtlCol="0">
            <a:spAutoFit/>
          </a:bodyPr>
          <a:lstStyle/>
          <a:p>
            <a:pPr algn="ctr"/>
            <a:r>
              <a:rPr lang="en-US" sz="4400" dirty="0">
                <a:solidFill>
                  <a:srgbClr val="3A3A3A"/>
                </a:solidFill>
                <a:latin typeface="Segoe UI" panose="020B0502040204020203" pitchFamily="34" charset="0"/>
                <a:ea typeface="Segoe UI" panose="020B0502040204020203" pitchFamily="34" charset="0"/>
                <a:cs typeface="Segoe UI" panose="020B0502040204020203" pitchFamily="34" charset="0"/>
              </a:rPr>
              <a:t>Saint Christina of Bolsena</a:t>
            </a:r>
          </a:p>
        </p:txBody>
      </p:sp>
      <p:pic>
        <p:nvPicPr>
          <p:cNvPr id="6" name="Picture 5">
            <a:extLst>
              <a:ext uri="{FF2B5EF4-FFF2-40B4-BE49-F238E27FC236}">
                <a16:creationId xmlns:a16="http://schemas.microsoft.com/office/drawing/2014/main" id="{AD1D1D29-3021-44F7-B286-5334970EB15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02271" y="200397"/>
            <a:ext cx="3793670" cy="5730619"/>
          </a:xfrm>
          <a:prstGeom prst="rect">
            <a:avLst/>
          </a:prstGeom>
          <a:effectLst>
            <a:outerShdw blurRad="50800" dist="38100" dir="2700000" algn="ctr" rotWithShape="0">
              <a:schemeClr val="tx1">
                <a:alpha val="40000"/>
              </a:schemeClr>
            </a:outerShdw>
          </a:effectLst>
        </p:spPr>
      </p:pic>
      <p:sp>
        <p:nvSpPr>
          <p:cNvPr id="8" name="Content Placeholder 2">
            <a:extLst>
              <a:ext uri="{FF2B5EF4-FFF2-40B4-BE49-F238E27FC236}">
                <a16:creationId xmlns:a16="http://schemas.microsoft.com/office/drawing/2014/main" id="{A1B39CF3-30B6-4574-8F4B-7B963EA421B7}"/>
              </a:ext>
            </a:extLst>
          </p:cNvPr>
          <p:cNvSpPr txBox="1">
            <a:spLocks/>
          </p:cNvSpPr>
          <p:nvPr/>
        </p:nvSpPr>
        <p:spPr>
          <a:xfrm>
            <a:off x="259982" y="5057525"/>
            <a:ext cx="7296725" cy="137352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2600" dirty="0">
                <a:latin typeface="Segoe UI" panose="020B0502040204020203" pitchFamily="34" charset="0"/>
                <a:ea typeface="Segoe UI" panose="020B0502040204020203" pitchFamily="34" charset="0"/>
                <a:cs typeface="Segoe UI" panose="020B0502040204020203" pitchFamily="34" charset="0"/>
              </a:rPr>
              <a:t>She was not canonized by the Church, but she was recognized as a saint from the Catholic community</a:t>
            </a:r>
          </a:p>
          <a:p>
            <a:endParaRPr lang="en-US" dirty="0">
              <a:latin typeface="Segoe UI" panose="020B0502040204020203" pitchFamily="34" charset="0"/>
              <a:ea typeface="Segoe UI" panose="020B0502040204020203" pitchFamily="34" charset="0"/>
              <a:cs typeface="Segoe UI" panose="020B0502040204020203" pitchFamily="34" charset="0"/>
            </a:endParaRPr>
          </a:p>
        </p:txBody>
      </p:sp>
      <p:sp>
        <p:nvSpPr>
          <p:cNvPr id="9" name="Title 1">
            <a:extLst>
              <a:ext uri="{FF2B5EF4-FFF2-40B4-BE49-F238E27FC236}">
                <a16:creationId xmlns:a16="http://schemas.microsoft.com/office/drawing/2014/main" id="{2B00D7A5-2BA7-44E2-9D76-3ABB25438838}"/>
              </a:ext>
            </a:extLst>
          </p:cNvPr>
          <p:cNvSpPr>
            <a:spLocks noGrp="1"/>
          </p:cNvSpPr>
          <p:nvPr>
            <p:ph type="title"/>
          </p:nvPr>
        </p:nvSpPr>
        <p:spPr>
          <a:xfrm>
            <a:off x="808777" y="1355956"/>
            <a:ext cx="6128918" cy="1001004"/>
          </a:xfrm>
          <a:solidFill>
            <a:srgbClr val="614BA3"/>
          </a:solidFill>
        </p:spPr>
        <p:txBody>
          <a:bodyPr>
            <a:normAutofit/>
          </a:bodyPr>
          <a:lstStyle/>
          <a:p>
            <a:pPr algn="ctr"/>
            <a:r>
              <a:rPr lang="en-US" sz="2200" dirty="0">
                <a:solidFill>
                  <a:schemeClr val="bg1"/>
                </a:solidFill>
                <a:latin typeface="Segoe UI" panose="020B0502040204020203" pitchFamily="34" charset="0"/>
                <a:ea typeface="Segoe UI" panose="020B0502040204020203" pitchFamily="34" charset="0"/>
                <a:cs typeface="Segoe UI" panose="020B0502040204020203" pitchFamily="34" charset="0"/>
              </a:rPr>
              <a:t>SHE WAS BORN AND DIED IN THE 3</a:t>
            </a:r>
            <a:r>
              <a:rPr lang="en-US" sz="2200" baseline="30000" dirty="0">
                <a:solidFill>
                  <a:schemeClr val="bg1"/>
                </a:solidFill>
                <a:latin typeface="Segoe UI" panose="020B0502040204020203" pitchFamily="34" charset="0"/>
                <a:ea typeface="Segoe UI" panose="020B0502040204020203" pitchFamily="34" charset="0"/>
                <a:cs typeface="Segoe UI" panose="020B0502040204020203" pitchFamily="34" charset="0"/>
              </a:rPr>
              <a:t>rd</a:t>
            </a:r>
            <a:r>
              <a:rPr lang="en-US" sz="2200" dirty="0">
                <a:solidFill>
                  <a:schemeClr val="bg1"/>
                </a:solidFill>
                <a:latin typeface="Segoe UI" panose="020B0502040204020203" pitchFamily="34" charset="0"/>
                <a:ea typeface="Segoe UI" panose="020B0502040204020203" pitchFamily="34" charset="0"/>
                <a:cs typeface="Segoe UI" panose="020B0502040204020203" pitchFamily="34" charset="0"/>
              </a:rPr>
              <a:t> CENTURY</a:t>
            </a:r>
            <a:br>
              <a:rPr lang="en-US" sz="2200" dirty="0">
                <a:solidFill>
                  <a:schemeClr val="bg1"/>
                </a:solidFill>
                <a:latin typeface="Segoe UI" panose="020B0502040204020203" pitchFamily="34" charset="0"/>
                <a:ea typeface="Segoe UI" panose="020B0502040204020203" pitchFamily="34" charset="0"/>
                <a:cs typeface="Segoe UI" panose="020B0502040204020203" pitchFamily="34" charset="0"/>
              </a:rPr>
            </a:br>
            <a:r>
              <a:rPr lang="en-US" sz="800" dirty="0">
                <a:solidFill>
                  <a:schemeClr val="bg1"/>
                </a:solidFill>
                <a:latin typeface="Segoe UI" panose="020B0502040204020203" pitchFamily="34" charset="0"/>
                <a:ea typeface="Segoe UI" panose="020B0502040204020203" pitchFamily="34" charset="0"/>
                <a:cs typeface="Segoe UI" panose="020B0502040204020203" pitchFamily="34" charset="0"/>
              </a:rPr>
              <a:t> </a:t>
            </a:r>
            <a:br>
              <a:rPr lang="en-US" sz="2200" dirty="0">
                <a:solidFill>
                  <a:schemeClr val="bg1"/>
                </a:solidFill>
                <a:latin typeface="Segoe UI" panose="020B0502040204020203" pitchFamily="34" charset="0"/>
                <a:ea typeface="Segoe UI" panose="020B0502040204020203" pitchFamily="34" charset="0"/>
                <a:cs typeface="Segoe UI" panose="020B0502040204020203" pitchFamily="34" charset="0"/>
              </a:rPr>
            </a:br>
            <a:r>
              <a:rPr lang="en-US" sz="2200" dirty="0">
                <a:solidFill>
                  <a:schemeClr val="bg1"/>
                </a:solidFill>
                <a:latin typeface="Segoe UI" panose="020B0502040204020203" pitchFamily="34" charset="0"/>
                <a:ea typeface="Segoe UI" panose="020B0502040204020203" pitchFamily="34" charset="0"/>
                <a:cs typeface="Segoe UI" panose="020B0502040204020203" pitchFamily="34" charset="0"/>
              </a:rPr>
              <a:t>HER FEASTDAY IS JULY 24</a:t>
            </a:r>
            <a:r>
              <a:rPr lang="en-US" sz="2200" baseline="30000" dirty="0">
                <a:solidFill>
                  <a:schemeClr val="bg1"/>
                </a:solidFill>
                <a:latin typeface="Segoe UI" panose="020B0502040204020203" pitchFamily="34" charset="0"/>
                <a:ea typeface="Segoe UI" panose="020B0502040204020203" pitchFamily="34" charset="0"/>
                <a:cs typeface="Segoe UI" panose="020B0502040204020203" pitchFamily="34" charset="0"/>
              </a:rPr>
              <a:t>th</a:t>
            </a:r>
            <a:endParaRPr lang="en-US" sz="2200" dirty="0">
              <a:solidFill>
                <a:schemeClr val="bg1"/>
              </a:solidFill>
              <a:latin typeface="Segoe UI" panose="020B0502040204020203" pitchFamily="34" charset="0"/>
              <a:ea typeface="Segoe UI" panose="020B0502040204020203" pitchFamily="34" charset="0"/>
              <a:cs typeface="Segoe UI" panose="020B0502040204020203" pitchFamily="34" charset="0"/>
            </a:endParaRPr>
          </a:p>
        </p:txBody>
      </p:sp>
      <p:sp>
        <p:nvSpPr>
          <p:cNvPr id="10" name="Content Placeholder 2">
            <a:extLst>
              <a:ext uri="{FF2B5EF4-FFF2-40B4-BE49-F238E27FC236}">
                <a16:creationId xmlns:a16="http://schemas.microsoft.com/office/drawing/2014/main" id="{8E01A06A-164D-47D1-9009-AE761D85AD34}"/>
              </a:ext>
            </a:extLst>
          </p:cNvPr>
          <p:cNvSpPr txBox="1">
            <a:spLocks/>
          </p:cNvSpPr>
          <p:nvPr/>
        </p:nvSpPr>
        <p:spPr>
          <a:xfrm>
            <a:off x="259982" y="2573788"/>
            <a:ext cx="7296725" cy="1373521"/>
          </a:xfrm>
          <a:prstGeom prst="rect">
            <a:avLst/>
          </a:prstGeom>
          <a:solidFill>
            <a:srgbClr val="CAA75B"/>
          </a:solidFill>
        </p:spPr>
        <p:txBody>
          <a:bodyPr vert="horz" lIns="91440" tIns="45720" rIns="91440" bIns="45720" rtlCol="0">
            <a:normAutofit fontScale="925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0"/>
              </a:spcBef>
              <a:buFont typeface="Arial" panose="020B0604020202020204" pitchFamily="34" charset="0"/>
              <a:buNone/>
            </a:pPr>
            <a:r>
              <a:rPr lang="en-US" dirty="0"/>
              <a:t> </a:t>
            </a:r>
          </a:p>
          <a:p>
            <a:pPr marL="0" indent="0" algn="ctr">
              <a:spcBef>
                <a:spcPts val="0"/>
              </a:spcBef>
              <a:buNone/>
            </a:pPr>
            <a:r>
              <a:rPr lang="en-US" dirty="0">
                <a:solidFill>
                  <a:schemeClr val="bg1"/>
                </a:solidFill>
                <a:latin typeface="Segoe UI" panose="020B0502040204020203" pitchFamily="34" charset="0"/>
                <a:ea typeface="Segoe UI" panose="020B0502040204020203" pitchFamily="34" charset="0"/>
                <a:cs typeface="Segoe UI" panose="020B0502040204020203" pitchFamily="34" charset="0"/>
              </a:rPr>
              <a:t>She lived during the Age of Martyrs (3</a:t>
            </a:r>
            <a:r>
              <a:rPr lang="en-US" baseline="30000" dirty="0">
                <a:solidFill>
                  <a:schemeClr val="bg1"/>
                </a:solidFill>
                <a:latin typeface="Segoe UI" panose="020B0502040204020203" pitchFamily="34" charset="0"/>
                <a:ea typeface="Segoe UI" panose="020B0502040204020203" pitchFamily="34" charset="0"/>
                <a:cs typeface="Segoe UI" panose="020B0502040204020203" pitchFamily="34" charset="0"/>
              </a:rPr>
              <a:t>rd</a:t>
            </a:r>
            <a:r>
              <a:rPr lang="en-US" dirty="0">
                <a:solidFill>
                  <a:schemeClr val="bg1"/>
                </a:solidFill>
                <a:latin typeface="Segoe UI" panose="020B0502040204020203" pitchFamily="34" charset="0"/>
                <a:ea typeface="Segoe UI" panose="020B0502040204020203" pitchFamily="34" charset="0"/>
                <a:cs typeface="Segoe UI" panose="020B0502040204020203" pitchFamily="34" charset="0"/>
              </a:rPr>
              <a:t> Century)</a:t>
            </a:r>
          </a:p>
          <a:p>
            <a:pPr marL="0" indent="0" algn="ctr">
              <a:spcBef>
                <a:spcPts val="0"/>
              </a:spcBef>
              <a:buNone/>
            </a:pPr>
            <a:r>
              <a:rPr lang="en-US" dirty="0">
                <a:solidFill>
                  <a:schemeClr val="bg1"/>
                </a:solidFill>
                <a:latin typeface="Segoe UI" panose="020B0502040204020203" pitchFamily="34" charset="0"/>
                <a:ea typeface="Segoe UI" panose="020B0502040204020203" pitchFamily="34" charset="0"/>
                <a:cs typeface="Segoe UI" panose="020B0502040204020203" pitchFamily="34" charset="0"/>
              </a:rPr>
              <a:t>It was a age of persecution for the Church</a:t>
            </a:r>
          </a:p>
        </p:txBody>
      </p:sp>
      <p:sp>
        <p:nvSpPr>
          <p:cNvPr id="11" name="Content Placeholder 2">
            <a:extLst>
              <a:ext uri="{FF2B5EF4-FFF2-40B4-BE49-F238E27FC236}">
                <a16:creationId xmlns:a16="http://schemas.microsoft.com/office/drawing/2014/main" id="{9A5D17FE-DB8A-4A64-BCFF-7A099C9A9F19}"/>
              </a:ext>
            </a:extLst>
          </p:cNvPr>
          <p:cNvSpPr txBox="1">
            <a:spLocks/>
          </p:cNvSpPr>
          <p:nvPr/>
        </p:nvSpPr>
        <p:spPr>
          <a:xfrm>
            <a:off x="259982" y="4164137"/>
            <a:ext cx="7296725" cy="996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2600" dirty="0">
                <a:latin typeface="Segoe UI" panose="020B0502040204020203" pitchFamily="34" charset="0"/>
                <a:ea typeface="Segoe UI" panose="020B0502040204020203" pitchFamily="34" charset="0"/>
                <a:cs typeface="Segoe UI" panose="020B0502040204020203" pitchFamily="34" charset="0"/>
              </a:rPr>
              <a:t>On her path to holiness, her choices impacted all parts of her life</a:t>
            </a:r>
          </a:p>
        </p:txBody>
      </p:sp>
      <p:sp>
        <p:nvSpPr>
          <p:cNvPr id="2" name="TextBox 1">
            <a:extLst>
              <a:ext uri="{FF2B5EF4-FFF2-40B4-BE49-F238E27FC236}">
                <a16:creationId xmlns:a16="http://schemas.microsoft.com/office/drawing/2014/main" id="{12AF49F7-7378-4237-96BF-1D490CCF8159}"/>
              </a:ext>
            </a:extLst>
          </p:cNvPr>
          <p:cNvSpPr txBox="1"/>
          <p:nvPr/>
        </p:nvSpPr>
        <p:spPr>
          <a:xfrm>
            <a:off x="11217908" y="5931016"/>
            <a:ext cx="514582" cy="307777"/>
          </a:xfrm>
          <a:prstGeom prst="rect">
            <a:avLst/>
          </a:prstGeom>
          <a:noFill/>
        </p:spPr>
        <p:txBody>
          <a:bodyPr wrap="square" rtlCol="0">
            <a:spAutoFit/>
          </a:bodyPr>
          <a:lstStyle/>
          <a:p>
            <a:r>
              <a:rPr lang="en-US" sz="1400" dirty="0"/>
              <a:t>1, 4  </a:t>
            </a:r>
          </a:p>
        </p:txBody>
      </p:sp>
    </p:spTree>
    <p:extLst>
      <p:ext uri="{BB962C8B-B14F-4D97-AF65-F5344CB8AC3E}">
        <p14:creationId xmlns:p14="http://schemas.microsoft.com/office/powerpoint/2010/main" val="4098274224"/>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childTnLst>
                                </p:cTn>
                              </p:par>
                            </p:childTnLst>
                          </p:cTn>
                        </p:par>
                        <p:par>
                          <p:cTn id="8" fill="hold">
                            <p:stCondLst>
                              <p:cond delay="1000"/>
                            </p:stCondLst>
                            <p:childTnLst>
                              <p:par>
                                <p:cTn id="9" presetID="1" presetClass="entr" presetSubtype="0"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fade">
                                      <p:cBhvr>
                                        <p:cTn id="19" dur="500"/>
                                        <p:tgtEl>
                                          <p:spTgt spid="11"/>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fade">
                                      <p:cBhvr>
                                        <p:cTn id="24"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animBg="1"/>
      <p:bldP spid="10" grpId="0" animBg="1"/>
      <p:bldP spid="11"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55FF3706-49C4-45CD-A980-526055C94AFB}"/>
              </a:ext>
            </a:extLst>
          </p:cNvPr>
          <p:cNvSpPr txBox="1">
            <a:spLocks/>
          </p:cNvSpPr>
          <p:nvPr/>
        </p:nvSpPr>
        <p:spPr>
          <a:xfrm>
            <a:off x="1584355" y="118148"/>
            <a:ext cx="8791669" cy="551156"/>
          </a:xfrm>
          <a:prstGeom prst="rect">
            <a:avLst/>
          </a:prstGeom>
          <a:solidFill>
            <a:srgbClr val="CAA75B"/>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3200" dirty="0">
                <a:solidFill>
                  <a:schemeClr val="bg1"/>
                </a:solidFill>
                <a:latin typeface="Segoe UI" panose="020B0502040204020203" pitchFamily="34" charset="0"/>
                <a:ea typeface="Segoe UI" panose="020B0502040204020203" pitchFamily="34" charset="0"/>
                <a:cs typeface="Segoe UI" panose="020B0502040204020203" pitchFamily="34" charset="0"/>
              </a:rPr>
              <a:t>Companionship of Friends</a:t>
            </a:r>
          </a:p>
        </p:txBody>
      </p:sp>
      <p:sp>
        <p:nvSpPr>
          <p:cNvPr id="5" name="Rectangle 4">
            <a:extLst>
              <a:ext uri="{FF2B5EF4-FFF2-40B4-BE49-F238E27FC236}">
                <a16:creationId xmlns:a16="http://schemas.microsoft.com/office/drawing/2014/main" id="{80D6512E-D969-426E-8113-E303B1267672}"/>
              </a:ext>
            </a:extLst>
          </p:cNvPr>
          <p:cNvSpPr/>
          <p:nvPr/>
        </p:nvSpPr>
        <p:spPr>
          <a:xfrm>
            <a:off x="1584348" y="746311"/>
            <a:ext cx="8791669" cy="668625"/>
          </a:xfrm>
          <a:prstGeom prst="rect">
            <a:avLst/>
          </a:prstGeom>
          <a:solidFill>
            <a:srgbClr val="614BA3"/>
          </a:solidFill>
          <a:ln>
            <a:solidFill>
              <a:srgbClr val="614BA3"/>
            </a:solidFill>
          </a:ln>
        </p:spPr>
        <p:style>
          <a:lnRef idx="2">
            <a:schemeClr val="accent1">
              <a:shade val="50000"/>
            </a:schemeClr>
          </a:lnRef>
          <a:fillRef idx="1">
            <a:schemeClr val="accent1"/>
          </a:fillRef>
          <a:effectRef idx="0">
            <a:schemeClr val="accent1"/>
          </a:effectRef>
          <a:fontRef idx="minor">
            <a:schemeClr val="lt1"/>
          </a:fontRef>
        </p:style>
        <p:txBody>
          <a:bodyPr lIns="365760" tIns="91440" rIns="365760" bIns="91440" rtlCol="0" anchor="ctr"/>
          <a:lstStyle/>
          <a:p>
            <a:pPr algn="ctr"/>
            <a:r>
              <a:rPr lang="en-US" sz="2000" dirty="0">
                <a:latin typeface="Segoe UI" panose="020B0502040204020203" pitchFamily="34" charset="0"/>
                <a:ea typeface="Segoe UI" panose="020B0502040204020203" pitchFamily="34" charset="0"/>
                <a:cs typeface="Segoe UI" panose="020B0502040204020203" pitchFamily="34" charset="0"/>
              </a:rPr>
              <a:t>She is part of the “cloud of Witnesses” = those who have died as martyrs and who bear witness for us</a:t>
            </a:r>
          </a:p>
        </p:txBody>
      </p:sp>
      <p:sp>
        <p:nvSpPr>
          <p:cNvPr id="6" name="Rectangle 5">
            <a:extLst>
              <a:ext uri="{FF2B5EF4-FFF2-40B4-BE49-F238E27FC236}">
                <a16:creationId xmlns:a16="http://schemas.microsoft.com/office/drawing/2014/main" id="{6394E09F-96D1-4A0A-BC5A-D2BBA23EC9D4}"/>
              </a:ext>
            </a:extLst>
          </p:cNvPr>
          <p:cNvSpPr/>
          <p:nvPr/>
        </p:nvSpPr>
        <p:spPr>
          <a:xfrm>
            <a:off x="1584346" y="1931835"/>
            <a:ext cx="8791669" cy="668626"/>
          </a:xfrm>
          <a:prstGeom prst="rect">
            <a:avLst/>
          </a:prstGeom>
          <a:solidFill>
            <a:srgbClr val="614BA3"/>
          </a:solidFill>
          <a:ln>
            <a:solidFill>
              <a:srgbClr val="614BA3"/>
            </a:solidFill>
          </a:ln>
        </p:spPr>
        <p:style>
          <a:lnRef idx="2">
            <a:schemeClr val="accent1">
              <a:shade val="50000"/>
            </a:schemeClr>
          </a:lnRef>
          <a:fillRef idx="1">
            <a:schemeClr val="accent1"/>
          </a:fillRef>
          <a:effectRef idx="0">
            <a:schemeClr val="accent1"/>
          </a:effectRef>
          <a:fontRef idx="minor">
            <a:schemeClr val="lt1"/>
          </a:fontRef>
        </p:style>
        <p:txBody>
          <a:bodyPr lIns="365760" tIns="91440" rIns="365760" bIns="91440" rtlCol="0" anchor="ctr"/>
          <a:lstStyle/>
          <a:p>
            <a:pPr algn="ctr"/>
            <a:r>
              <a:rPr lang="en-US" sz="2000" dirty="0">
                <a:latin typeface="Segoe UI" panose="020B0502040204020203" pitchFamily="34" charset="0"/>
                <a:ea typeface="Segoe UI" panose="020B0502040204020203" pitchFamily="34" charset="0"/>
                <a:cs typeface="Segoe UI" panose="020B0502040204020203" pitchFamily="34" charset="0"/>
              </a:rPr>
              <a:t>The martyrs robes have been washed in the blood of the Lamb </a:t>
            </a:r>
          </a:p>
        </p:txBody>
      </p:sp>
      <p:sp>
        <p:nvSpPr>
          <p:cNvPr id="7" name="Rectangle 6">
            <a:extLst>
              <a:ext uri="{FF2B5EF4-FFF2-40B4-BE49-F238E27FC236}">
                <a16:creationId xmlns:a16="http://schemas.microsoft.com/office/drawing/2014/main" id="{D6BBA7AE-915A-4A86-8259-51223B520141}"/>
              </a:ext>
            </a:extLst>
          </p:cNvPr>
          <p:cNvSpPr/>
          <p:nvPr/>
        </p:nvSpPr>
        <p:spPr>
          <a:xfrm>
            <a:off x="1584346" y="3133666"/>
            <a:ext cx="8791669" cy="668626"/>
          </a:xfrm>
          <a:prstGeom prst="rect">
            <a:avLst/>
          </a:prstGeom>
          <a:solidFill>
            <a:srgbClr val="614BA3"/>
          </a:solidFill>
          <a:ln>
            <a:solidFill>
              <a:srgbClr val="614BA3"/>
            </a:solidFill>
          </a:ln>
        </p:spPr>
        <p:style>
          <a:lnRef idx="2">
            <a:schemeClr val="accent1">
              <a:shade val="50000"/>
            </a:schemeClr>
          </a:lnRef>
          <a:fillRef idx="1">
            <a:schemeClr val="accent1"/>
          </a:fillRef>
          <a:effectRef idx="0">
            <a:schemeClr val="accent1"/>
          </a:effectRef>
          <a:fontRef idx="minor">
            <a:schemeClr val="lt1"/>
          </a:fontRef>
        </p:style>
        <p:txBody>
          <a:bodyPr lIns="365760" tIns="91440" rIns="365760" bIns="91440" rtlCol="0" anchor="ctr"/>
          <a:lstStyle/>
          <a:p>
            <a:pPr algn="ctr"/>
            <a:r>
              <a:rPr lang="en-US" sz="2000" dirty="0">
                <a:latin typeface="Segoe UI" panose="020B0502040204020203" pitchFamily="34" charset="0"/>
                <a:ea typeface="Segoe UI" panose="020B0502040204020203" pitchFamily="34" charset="0"/>
                <a:cs typeface="Segoe UI" panose="020B0502040204020203" pitchFamily="34" charset="0"/>
              </a:rPr>
              <a:t>Christina’s story encouraged the Church community who faced struggle and persecution, Her witness offered hope. </a:t>
            </a:r>
          </a:p>
        </p:txBody>
      </p:sp>
      <p:sp>
        <p:nvSpPr>
          <p:cNvPr id="8" name="Rectangle 7">
            <a:extLst>
              <a:ext uri="{FF2B5EF4-FFF2-40B4-BE49-F238E27FC236}">
                <a16:creationId xmlns:a16="http://schemas.microsoft.com/office/drawing/2014/main" id="{A6006F69-3E00-42B2-A576-EE54F29D6156}"/>
              </a:ext>
            </a:extLst>
          </p:cNvPr>
          <p:cNvSpPr/>
          <p:nvPr/>
        </p:nvSpPr>
        <p:spPr>
          <a:xfrm>
            <a:off x="1584346" y="4329680"/>
            <a:ext cx="8791669" cy="668625"/>
          </a:xfrm>
          <a:prstGeom prst="rect">
            <a:avLst/>
          </a:prstGeom>
          <a:solidFill>
            <a:srgbClr val="614BA3"/>
          </a:solidFill>
          <a:ln>
            <a:solidFill>
              <a:srgbClr val="614BA3"/>
            </a:solidFill>
          </a:ln>
        </p:spPr>
        <p:style>
          <a:lnRef idx="2">
            <a:schemeClr val="accent1">
              <a:shade val="50000"/>
            </a:schemeClr>
          </a:lnRef>
          <a:fillRef idx="1">
            <a:schemeClr val="accent1"/>
          </a:fillRef>
          <a:effectRef idx="0">
            <a:schemeClr val="accent1"/>
          </a:effectRef>
          <a:fontRef idx="minor">
            <a:schemeClr val="lt1"/>
          </a:fontRef>
        </p:style>
        <p:txBody>
          <a:bodyPr lIns="365760" tIns="91440" rIns="365760" bIns="91440" rtlCol="0" anchor="ctr"/>
          <a:lstStyle/>
          <a:p>
            <a:pPr algn="ctr"/>
            <a:r>
              <a:rPr lang="en-US" sz="2000" dirty="0">
                <a:latin typeface="Segoe UI" panose="020B0502040204020203" pitchFamily="34" charset="0"/>
                <a:ea typeface="Segoe UI" panose="020B0502040204020203" pitchFamily="34" charset="0"/>
                <a:cs typeface="Segoe UI" panose="020B0502040204020203" pitchFamily="34" charset="0"/>
              </a:rPr>
              <a:t>The community shared a common humanity with her. If she could do it, then those in her community said, “I can do it”</a:t>
            </a:r>
          </a:p>
        </p:txBody>
      </p:sp>
      <p:sp>
        <p:nvSpPr>
          <p:cNvPr id="9" name="Rectangle 8">
            <a:extLst>
              <a:ext uri="{FF2B5EF4-FFF2-40B4-BE49-F238E27FC236}">
                <a16:creationId xmlns:a16="http://schemas.microsoft.com/office/drawing/2014/main" id="{05159620-4107-4168-9FF1-C9294AFFF79C}"/>
              </a:ext>
            </a:extLst>
          </p:cNvPr>
          <p:cNvSpPr/>
          <p:nvPr/>
        </p:nvSpPr>
        <p:spPr>
          <a:xfrm>
            <a:off x="1584346" y="5458647"/>
            <a:ext cx="8791669" cy="668625"/>
          </a:xfrm>
          <a:prstGeom prst="rect">
            <a:avLst/>
          </a:prstGeom>
          <a:solidFill>
            <a:srgbClr val="CAA75B"/>
          </a:solidFill>
          <a:ln w="25400">
            <a:solidFill>
              <a:srgbClr val="614BA3"/>
            </a:solidFill>
          </a:ln>
        </p:spPr>
        <p:style>
          <a:lnRef idx="2">
            <a:schemeClr val="accent1">
              <a:shade val="50000"/>
            </a:schemeClr>
          </a:lnRef>
          <a:fillRef idx="1">
            <a:schemeClr val="accent1"/>
          </a:fillRef>
          <a:effectRef idx="0">
            <a:schemeClr val="accent1"/>
          </a:effectRef>
          <a:fontRef idx="minor">
            <a:schemeClr val="lt1"/>
          </a:fontRef>
        </p:style>
        <p:txBody>
          <a:bodyPr lIns="365760" tIns="91440" rIns="365760" bIns="91440" rtlCol="0" anchor="ctr"/>
          <a:lstStyle/>
          <a:p>
            <a:pPr algn="ctr"/>
            <a:r>
              <a:rPr lang="en-US" sz="2000" b="1" dirty="0">
                <a:solidFill>
                  <a:srgbClr val="614BA3"/>
                </a:solidFill>
                <a:latin typeface="Segoe UI" panose="020B0502040204020203" pitchFamily="34" charset="0"/>
                <a:ea typeface="Segoe UI" panose="020B0502040204020203" pitchFamily="34" charset="0"/>
                <a:cs typeface="Segoe UI" panose="020B0502040204020203" pitchFamily="34" charset="0"/>
              </a:rPr>
              <a:t>It is also an encouragement for us. We too can do it since we are holy, made in the Image of God</a:t>
            </a:r>
          </a:p>
        </p:txBody>
      </p:sp>
      <p:sp>
        <p:nvSpPr>
          <p:cNvPr id="2" name="Arrow: Down 1">
            <a:extLst>
              <a:ext uri="{FF2B5EF4-FFF2-40B4-BE49-F238E27FC236}">
                <a16:creationId xmlns:a16="http://schemas.microsoft.com/office/drawing/2014/main" id="{6B045F84-20AF-4714-AA69-32E3CCE0E44C}"/>
              </a:ext>
            </a:extLst>
          </p:cNvPr>
          <p:cNvSpPr/>
          <p:nvPr/>
        </p:nvSpPr>
        <p:spPr>
          <a:xfrm>
            <a:off x="5231873" y="1437742"/>
            <a:ext cx="1018095" cy="479832"/>
          </a:xfrm>
          <a:prstGeom prst="downArrow">
            <a:avLst/>
          </a:prstGeom>
          <a:solidFill>
            <a:srgbClr val="A193CD"/>
          </a:solidFill>
          <a:ln w="34925">
            <a:solidFill>
              <a:srgbClr val="614BA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Arrow: Down 9">
            <a:extLst>
              <a:ext uri="{FF2B5EF4-FFF2-40B4-BE49-F238E27FC236}">
                <a16:creationId xmlns:a16="http://schemas.microsoft.com/office/drawing/2014/main" id="{501E12BC-281A-45DD-9DF7-1D0CDD155A95}"/>
              </a:ext>
            </a:extLst>
          </p:cNvPr>
          <p:cNvSpPr/>
          <p:nvPr/>
        </p:nvSpPr>
        <p:spPr>
          <a:xfrm>
            <a:off x="5231872" y="2628532"/>
            <a:ext cx="1018095" cy="479832"/>
          </a:xfrm>
          <a:prstGeom prst="downArrow">
            <a:avLst/>
          </a:prstGeom>
          <a:solidFill>
            <a:srgbClr val="A193CD"/>
          </a:solidFill>
          <a:ln w="34925">
            <a:solidFill>
              <a:srgbClr val="614BA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Arrow: Down 10">
            <a:extLst>
              <a:ext uri="{FF2B5EF4-FFF2-40B4-BE49-F238E27FC236}">
                <a16:creationId xmlns:a16="http://schemas.microsoft.com/office/drawing/2014/main" id="{C8570642-3990-4A44-B5C4-EE248D164D02}"/>
              </a:ext>
            </a:extLst>
          </p:cNvPr>
          <p:cNvSpPr/>
          <p:nvPr/>
        </p:nvSpPr>
        <p:spPr>
          <a:xfrm>
            <a:off x="5231872" y="3827594"/>
            <a:ext cx="1018095" cy="479832"/>
          </a:xfrm>
          <a:prstGeom prst="downArrow">
            <a:avLst/>
          </a:prstGeom>
          <a:solidFill>
            <a:srgbClr val="A193CD"/>
          </a:solidFill>
          <a:ln w="34925">
            <a:solidFill>
              <a:srgbClr val="614BA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Arrow: Down 11">
            <a:extLst>
              <a:ext uri="{FF2B5EF4-FFF2-40B4-BE49-F238E27FC236}">
                <a16:creationId xmlns:a16="http://schemas.microsoft.com/office/drawing/2014/main" id="{8C2ACBC4-2DB7-4599-A07E-EAEBEA47CDF0}"/>
              </a:ext>
            </a:extLst>
          </p:cNvPr>
          <p:cNvSpPr/>
          <p:nvPr/>
        </p:nvSpPr>
        <p:spPr>
          <a:xfrm>
            <a:off x="5231872" y="4998305"/>
            <a:ext cx="1018095" cy="479832"/>
          </a:xfrm>
          <a:prstGeom prst="downArrow">
            <a:avLst/>
          </a:prstGeom>
          <a:solidFill>
            <a:srgbClr val="A193CD"/>
          </a:solidFill>
          <a:ln w="34925">
            <a:solidFill>
              <a:srgbClr val="614BA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5705ED62-61E4-4533-B105-0A92DE0401EC}"/>
              </a:ext>
            </a:extLst>
          </p:cNvPr>
          <p:cNvSpPr txBox="1"/>
          <p:nvPr/>
        </p:nvSpPr>
        <p:spPr>
          <a:xfrm>
            <a:off x="10520791" y="5885748"/>
            <a:ext cx="759826" cy="307777"/>
          </a:xfrm>
          <a:prstGeom prst="rect">
            <a:avLst/>
          </a:prstGeom>
          <a:noFill/>
        </p:spPr>
        <p:txBody>
          <a:bodyPr wrap="square" rtlCol="0">
            <a:spAutoFit/>
          </a:bodyPr>
          <a:lstStyle/>
          <a:p>
            <a:r>
              <a:rPr lang="en-US" sz="1400" dirty="0"/>
              <a:t>1 </a:t>
            </a:r>
          </a:p>
        </p:txBody>
      </p:sp>
    </p:spTree>
    <p:extLst>
      <p:ext uri="{BB962C8B-B14F-4D97-AF65-F5344CB8AC3E}">
        <p14:creationId xmlns:p14="http://schemas.microsoft.com/office/powerpoint/2010/main" val="3753905253"/>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500"/>
                                        <p:tgtEl>
                                          <p:spTgt spid="5"/>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fade">
                                      <p:cBhvr>
                                        <p:cTn id="16" dur="500"/>
                                        <p:tgtEl>
                                          <p:spTgt spid="2"/>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fade">
                                      <p:cBhvr>
                                        <p:cTn id="19" dur="500"/>
                                        <p:tgtEl>
                                          <p:spTgt spid="6"/>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fade">
                                      <p:cBhvr>
                                        <p:cTn id="24" dur="500"/>
                                        <p:tgtEl>
                                          <p:spTgt spid="7"/>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fade">
                                      <p:cBhvr>
                                        <p:cTn id="27" dur="500"/>
                                        <p:tgtEl>
                                          <p:spTgt spid="10"/>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fade">
                                      <p:cBhvr>
                                        <p:cTn id="32" dur="500"/>
                                        <p:tgtEl>
                                          <p:spTgt spid="11"/>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8"/>
                                        </p:tgtEl>
                                        <p:attrNameLst>
                                          <p:attrName>style.visibility</p:attrName>
                                        </p:attrNameLst>
                                      </p:cBhvr>
                                      <p:to>
                                        <p:strVal val="visible"/>
                                      </p:to>
                                    </p:set>
                                    <p:animEffect transition="in" filter="fade">
                                      <p:cBhvr>
                                        <p:cTn id="35" dur="500"/>
                                        <p:tgtEl>
                                          <p:spTgt spid="8"/>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grpId="0" nodeType="clickEffect">
                                  <p:stCondLst>
                                    <p:cond delay="0"/>
                                  </p:stCondLst>
                                  <p:childTnLst>
                                    <p:set>
                                      <p:cBhvr>
                                        <p:cTn id="39" dur="1" fill="hold">
                                          <p:stCondLst>
                                            <p:cond delay="0"/>
                                          </p:stCondLst>
                                        </p:cTn>
                                        <p:tgtEl>
                                          <p:spTgt spid="12"/>
                                        </p:tgtEl>
                                        <p:attrNameLst>
                                          <p:attrName>style.visibility</p:attrName>
                                        </p:attrNameLst>
                                      </p:cBhvr>
                                      <p:to>
                                        <p:strVal val="visible"/>
                                      </p:to>
                                    </p:set>
                                    <p:animEffect transition="in" filter="fade">
                                      <p:cBhvr>
                                        <p:cTn id="40" dur="500"/>
                                        <p:tgtEl>
                                          <p:spTgt spid="12"/>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9"/>
                                        </p:tgtEl>
                                        <p:attrNameLst>
                                          <p:attrName>style.visibility</p:attrName>
                                        </p:attrNameLst>
                                      </p:cBhvr>
                                      <p:to>
                                        <p:strVal val="visible"/>
                                      </p:to>
                                    </p:set>
                                    <p:animEffect transition="in" filter="fade">
                                      <p:cBhvr>
                                        <p:cTn id="43"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8" grpId="0" animBg="1"/>
      <p:bldP spid="9" grpId="0" animBg="1"/>
      <p:bldP spid="2" grpId="0" animBg="1"/>
      <p:bldP spid="10" grpId="0" animBg="1"/>
      <p:bldP spid="11" grpId="0" animBg="1"/>
      <p:bldP spid="12"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56BE5B-5D4E-4775-9E46-0955A3CA466A}"/>
              </a:ext>
            </a:extLst>
          </p:cNvPr>
          <p:cNvSpPr>
            <a:spLocks noGrp="1"/>
          </p:cNvSpPr>
          <p:nvPr>
            <p:ph type="title"/>
          </p:nvPr>
        </p:nvSpPr>
        <p:spPr>
          <a:xfrm>
            <a:off x="473487" y="5000546"/>
            <a:ext cx="9977847" cy="1198967"/>
          </a:xfrm>
        </p:spPr>
        <p:txBody>
          <a:bodyPr>
            <a:normAutofit/>
          </a:bodyPr>
          <a:lstStyle/>
          <a:p>
            <a:pPr algn="ctr"/>
            <a:r>
              <a:rPr lang="en-US" sz="2400" dirty="0">
                <a:latin typeface="Segoe UI" panose="020B0502040204020203" pitchFamily="34" charset="0"/>
                <a:ea typeface="Segoe UI" panose="020B0502040204020203" pitchFamily="34" charset="0"/>
                <a:cs typeface="Segoe UI" panose="020B0502040204020203" pitchFamily="34" charset="0"/>
              </a:rPr>
              <a:t>The tomb of St Christina in the Basilica of Saint Christina, Bolsena, Italy. In the center of it, the statue portrays the stone used in the attempt to drown her. </a:t>
            </a:r>
          </a:p>
        </p:txBody>
      </p:sp>
      <p:pic>
        <p:nvPicPr>
          <p:cNvPr id="4" name="Picture 3">
            <a:extLst>
              <a:ext uri="{FF2B5EF4-FFF2-40B4-BE49-F238E27FC236}">
                <a16:creationId xmlns:a16="http://schemas.microsoft.com/office/drawing/2014/main" id="{68EDA22D-970B-4399-ABAC-706B6B2FF2C3}"/>
              </a:ext>
            </a:extLst>
          </p:cNvPr>
          <p:cNvPicPr>
            <a:picLocks noChangeAspect="1"/>
          </p:cNvPicPr>
          <p:nvPr/>
        </p:nvPicPr>
        <p:blipFill>
          <a:blip r:embed="rId2"/>
          <a:stretch>
            <a:fillRect/>
          </a:stretch>
        </p:blipFill>
        <p:spPr>
          <a:xfrm>
            <a:off x="5387110" y="1204560"/>
            <a:ext cx="5431781" cy="3669389"/>
          </a:xfrm>
          <a:prstGeom prst="rect">
            <a:avLst/>
          </a:prstGeom>
          <a:ln w="63500">
            <a:solidFill>
              <a:srgbClr val="A58235"/>
            </a:solidFill>
          </a:ln>
          <a:effectLst>
            <a:outerShdw blurRad="50800" dist="38100" dir="2700000" algn="ctr" rotWithShape="0">
              <a:schemeClr val="tx1">
                <a:alpha val="40000"/>
              </a:schemeClr>
            </a:outerShdw>
          </a:effectLst>
        </p:spPr>
      </p:pic>
      <p:pic>
        <p:nvPicPr>
          <p:cNvPr id="9" name="Picture 8">
            <a:extLst>
              <a:ext uri="{FF2B5EF4-FFF2-40B4-BE49-F238E27FC236}">
                <a16:creationId xmlns:a16="http://schemas.microsoft.com/office/drawing/2014/main" id="{BFF1F434-EB2F-4528-8DAA-01B64DEDB1D3}"/>
              </a:ext>
            </a:extLst>
          </p:cNvPr>
          <p:cNvPicPr>
            <a:picLocks noChangeAspect="1"/>
          </p:cNvPicPr>
          <p:nvPr/>
        </p:nvPicPr>
        <p:blipFill>
          <a:blip r:embed="rId3"/>
          <a:stretch>
            <a:fillRect/>
          </a:stretch>
        </p:blipFill>
        <p:spPr>
          <a:xfrm>
            <a:off x="473488" y="1461084"/>
            <a:ext cx="4925658" cy="3127115"/>
          </a:xfrm>
          <a:prstGeom prst="rect">
            <a:avLst/>
          </a:prstGeom>
          <a:ln w="63500">
            <a:solidFill>
              <a:srgbClr val="614BA3"/>
            </a:solidFill>
          </a:ln>
          <a:effectLst>
            <a:outerShdw blurRad="50800" dist="38100" dir="2700000" algn="ctr" rotWithShape="0">
              <a:schemeClr val="tx1">
                <a:alpha val="40000"/>
              </a:schemeClr>
            </a:outerShdw>
          </a:effectLst>
        </p:spPr>
      </p:pic>
      <p:sp>
        <p:nvSpPr>
          <p:cNvPr id="10" name="Arrow: Right 9">
            <a:extLst>
              <a:ext uri="{FF2B5EF4-FFF2-40B4-BE49-F238E27FC236}">
                <a16:creationId xmlns:a16="http://schemas.microsoft.com/office/drawing/2014/main" id="{8DBEF569-7363-4B20-8BA5-FC905A0B9BB0}"/>
              </a:ext>
            </a:extLst>
          </p:cNvPr>
          <p:cNvSpPr/>
          <p:nvPr/>
        </p:nvSpPr>
        <p:spPr>
          <a:xfrm rot="2362217">
            <a:off x="2250679" y="2292497"/>
            <a:ext cx="597989" cy="471315"/>
          </a:xfrm>
          <a:prstGeom prst="rightArrow">
            <a:avLst/>
          </a:prstGeom>
          <a:solidFill>
            <a:srgbClr val="A193CD"/>
          </a:solidFill>
          <a:ln>
            <a:solidFill>
              <a:srgbClr val="614BA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6A34A39F-3EB5-4724-8C5A-B221DDAD1013}"/>
              </a:ext>
            </a:extLst>
          </p:cNvPr>
          <p:cNvSpPr txBox="1"/>
          <p:nvPr/>
        </p:nvSpPr>
        <p:spPr>
          <a:xfrm>
            <a:off x="1" y="200397"/>
            <a:ext cx="6572816" cy="769441"/>
          </a:xfrm>
          <a:prstGeom prst="rect">
            <a:avLst/>
          </a:prstGeom>
          <a:solidFill>
            <a:srgbClr val="CAA75B"/>
          </a:solidFill>
        </p:spPr>
        <p:txBody>
          <a:bodyPr wrap="square" rtlCol="0">
            <a:spAutoFit/>
          </a:bodyPr>
          <a:lstStyle/>
          <a:p>
            <a:pPr algn="ctr"/>
            <a:r>
              <a:rPr lang="en-US" sz="4400" dirty="0">
                <a:solidFill>
                  <a:srgbClr val="3A3A3A"/>
                </a:solidFill>
                <a:latin typeface="Segoe UI" panose="020B0502040204020203" pitchFamily="34" charset="0"/>
                <a:ea typeface="Segoe UI" panose="020B0502040204020203" pitchFamily="34" charset="0"/>
                <a:cs typeface="Segoe UI" panose="020B0502040204020203" pitchFamily="34" charset="0"/>
              </a:rPr>
              <a:t>Basilica of Saint Christina</a:t>
            </a:r>
          </a:p>
        </p:txBody>
      </p:sp>
      <p:sp>
        <p:nvSpPr>
          <p:cNvPr id="7" name="TextBox 6">
            <a:extLst>
              <a:ext uri="{FF2B5EF4-FFF2-40B4-BE49-F238E27FC236}">
                <a16:creationId xmlns:a16="http://schemas.microsoft.com/office/drawing/2014/main" id="{A324BADD-9233-46D1-9041-B6CE8CF26539}"/>
              </a:ext>
            </a:extLst>
          </p:cNvPr>
          <p:cNvSpPr txBox="1"/>
          <p:nvPr/>
        </p:nvSpPr>
        <p:spPr>
          <a:xfrm>
            <a:off x="10547951" y="5891736"/>
            <a:ext cx="759826" cy="307777"/>
          </a:xfrm>
          <a:prstGeom prst="rect">
            <a:avLst/>
          </a:prstGeom>
          <a:noFill/>
        </p:spPr>
        <p:txBody>
          <a:bodyPr wrap="square" rtlCol="0">
            <a:spAutoFit/>
          </a:bodyPr>
          <a:lstStyle/>
          <a:p>
            <a:r>
              <a:rPr lang="en-US" sz="1400" dirty="0"/>
              <a:t>6</a:t>
            </a:r>
          </a:p>
        </p:txBody>
      </p:sp>
    </p:spTree>
    <p:extLst>
      <p:ext uri="{BB962C8B-B14F-4D97-AF65-F5344CB8AC3E}">
        <p14:creationId xmlns:p14="http://schemas.microsoft.com/office/powerpoint/2010/main" val="276209103"/>
      </p:ext>
    </p:extLst>
  </p:cSld>
  <p:clrMapOvr>
    <a:masterClrMapping/>
  </p:clrMapOvr>
  <p:transition spd="slow">
    <p:wip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B1718FC-CCD4-4F8C-A164-1D0577DE7848}"/>
              </a:ext>
            </a:extLst>
          </p:cNvPr>
          <p:cNvSpPr>
            <a:spLocks noGrp="1"/>
          </p:cNvSpPr>
          <p:nvPr>
            <p:ph idx="1"/>
          </p:nvPr>
        </p:nvSpPr>
        <p:spPr>
          <a:xfrm>
            <a:off x="195708" y="1065007"/>
            <a:ext cx="8464197" cy="5173786"/>
          </a:xfrm>
        </p:spPr>
        <p:txBody>
          <a:bodyPr>
            <a:noAutofit/>
          </a:bodyPr>
          <a:lstStyle/>
          <a:p>
            <a:pPr marL="0" indent="0" algn="ctr">
              <a:spcBef>
                <a:spcPts val="0"/>
              </a:spcBef>
              <a:buNone/>
            </a:pPr>
            <a:r>
              <a:rPr lang="en-US" sz="2400" i="1" dirty="0">
                <a:latin typeface="Segoe UI" panose="020B0502040204020203" pitchFamily="34" charset="0"/>
                <a:ea typeface="Segoe UI" panose="020B0502040204020203" pitchFamily="34" charset="0"/>
                <a:cs typeface="Segoe UI" panose="020B0502040204020203" pitchFamily="34" charset="0"/>
              </a:rPr>
              <a:t>O</a:t>
            </a:r>
            <a:r>
              <a:rPr lang="en-US" sz="2000" dirty="0">
                <a:latin typeface="Segoe UI" panose="020B0502040204020203" pitchFamily="34" charset="0"/>
                <a:ea typeface="Segoe UI" panose="020B0502040204020203" pitchFamily="34" charset="0"/>
                <a:cs typeface="Segoe UI" panose="020B0502040204020203" pitchFamily="34" charset="0"/>
              </a:rPr>
              <a:t> Merciful Father in Heaven, who, through the blessed memory of Thy saints, dost desire to stir in our hearts an ardent love for sanctity, we thank Thee for having crowned with the glory of virginity and martyrdom Thy blessed servant, St. Christine.</a:t>
            </a:r>
          </a:p>
          <a:p>
            <a:pPr marL="0" indent="0" algn="ctr">
              <a:spcBef>
                <a:spcPts val="0"/>
              </a:spcBef>
              <a:buNone/>
            </a:pPr>
            <a:endParaRPr lang="en-US" sz="2000" dirty="0">
              <a:latin typeface="Segoe UI" panose="020B0502040204020203" pitchFamily="34" charset="0"/>
              <a:ea typeface="Segoe UI" panose="020B0502040204020203" pitchFamily="34" charset="0"/>
              <a:cs typeface="Segoe UI" panose="020B0502040204020203" pitchFamily="34" charset="0"/>
            </a:endParaRPr>
          </a:p>
          <a:p>
            <a:pPr marL="0" indent="0" algn="ctr">
              <a:spcBef>
                <a:spcPts val="0"/>
              </a:spcBef>
              <a:buNone/>
            </a:pPr>
            <a:r>
              <a:rPr lang="en-US" sz="2400" i="1" dirty="0">
                <a:latin typeface="Segoe UI" panose="020B0502040204020203" pitchFamily="34" charset="0"/>
                <a:ea typeface="Segoe UI" panose="020B0502040204020203" pitchFamily="34" charset="0"/>
                <a:cs typeface="Segoe UI" panose="020B0502040204020203" pitchFamily="34" charset="0"/>
              </a:rPr>
              <a:t>L</a:t>
            </a:r>
            <a:r>
              <a:rPr lang="en-US" sz="2000" dirty="0">
                <a:latin typeface="Segoe UI" panose="020B0502040204020203" pitchFamily="34" charset="0"/>
                <a:ea typeface="Segoe UI" panose="020B0502040204020203" pitchFamily="34" charset="0"/>
                <a:cs typeface="Segoe UI" panose="020B0502040204020203" pitchFamily="34" charset="0"/>
              </a:rPr>
              <a:t>et her intercession for us be pleasing and efficacious in Thy sight. Let the memory of her beautiful life and her heroic death bring many souls to follow in her footsteps, that, like her, they may bless Thee eternally; and thou, dear St. Christine, look with favor upon us and obtain for us from God the graces and the blessings we so much stand in need of, and especially the blessings we now implore.</a:t>
            </a:r>
          </a:p>
          <a:p>
            <a:pPr marL="0" indent="0" algn="ctr">
              <a:spcBef>
                <a:spcPts val="0"/>
              </a:spcBef>
              <a:buNone/>
            </a:pPr>
            <a:endParaRPr lang="en-US" sz="2000" dirty="0">
              <a:latin typeface="Segoe UI" panose="020B0502040204020203" pitchFamily="34" charset="0"/>
              <a:ea typeface="Segoe UI" panose="020B0502040204020203" pitchFamily="34" charset="0"/>
              <a:cs typeface="Segoe UI" panose="020B0502040204020203" pitchFamily="34" charset="0"/>
            </a:endParaRPr>
          </a:p>
          <a:p>
            <a:pPr marL="0" indent="0" algn="ctr">
              <a:spcBef>
                <a:spcPts val="0"/>
              </a:spcBef>
              <a:buNone/>
            </a:pPr>
            <a:r>
              <a:rPr lang="en-US" sz="2400" i="1" dirty="0">
                <a:latin typeface="Segoe UI" panose="020B0502040204020203" pitchFamily="34" charset="0"/>
                <a:ea typeface="Segoe UI" panose="020B0502040204020203" pitchFamily="34" charset="0"/>
                <a:cs typeface="Segoe UI" panose="020B0502040204020203" pitchFamily="34" charset="0"/>
              </a:rPr>
              <a:t>O</a:t>
            </a:r>
            <a:r>
              <a:rPr lang="en-US" sz="2400" dirty="0">
                <a:latin typeface="Segoe UI" panose="020B0502040204020203" pitchFamily="34" charset="0"/>
                <a:ea typeface="Segoe UI" panose="020B0502040204020203" pitchFamily="34" charset="0"/>
                <a:cs typeface="Segoe UI" panose="020B0502040204020203" pitchFamily="34" charset="0"/>
              </a:rPr>
              <a:t> </a:t>
            </a:r>
            <a:r>
              <a:rPr lang="en-US" sz="2000" dirty="0">
                <a:latin typeface="Segoe UI" panose="020B0502040204020203" pitchFamily="34" charset="0"/>
                <a:ea typeface="Segoe UI" panose="020B0502040204020203" pitchFamily="34" charset="0"/>
                <a:cs typeface="Segoe UI" panose="020B0502040204020203" pitchFamily="34" charset="0"/>
              </a:rPr>
              <a:t>God, who didst inflame with the spirit of virginal purity, of generous sacrifice and heroic martyrdom the soul of Thy servant, Saint Christine, grant that we may love Thee and serve Thee faithfully to the end, and come to the company of the blessed through the mercy of Him, Who reigns, One God and Three Persons, for ever and ever.   Amen.</a:t>
            </a:r>
            <a:endParaRPr lang="en-US" sz="1800" dirty="0">
              <a:latin typeface="Segoe UI" panose="020B0502040204020203" pitchFamily="34" charset="0"/>
              <a:ea typeface="Segoe UI" panose="020B0502040204020203" pitchFamily="34" charset="0"/>
              <a:cs typeface="Segoe UI" panose="020B0502040204020203" pitchFamily="34" charset="0"/>
            </a:endParaRPr>
          </a:p>
          <a:p>
            <a:pPr marL="0" indent="0">
              <a:lnSpc>
                <a:spcPct val="100000"/>
              </a:lnSpc>
              <a:spcBef>
                <a:spcPts val="0"/>
              </a:spcBef>
              <a:buNone/>
            </a:pPr>
            <a:endParaRPr lang="en-US" sz="800" dirty="0">
              <a:latin typeface="Segoe UI" panose="020B0502040204020203" pitchFamily="34" charset="0"/>
              <a:ea typeface="Segoe UI" panose="020B0502040204020203" pitchFamily="34" charset="0"/>
              <a:cs typeface="Segoe UI" panose="020B0502040204020203" pitchFamily="34" charset="0"/>
            </a:endParaRPr>
          </a:p>
          <a:p>
            <a:pPr marL="0" indent="0">
              <a:lnSpc>
                <a:spcPct val="100000"/>
              </a:lnSpc>
              <a:spcBef>
                <a:spcPts val="0"/>
              </a:spcBef>
              <a:buNone/>
            </a:pPr>
            <a:r>
              <a:rPr lang="en-US" sz="1200" dirty="0">
                <a:latin typeface="Segoe UI" panose="020B0502040204020203" pitchFamily="34" charset="0"/>
                <a:ea typeface="Segoe UI" panose="020B0502040204020203" pitchFamily="34" charset="0"/>
                <a:cs typeface="Segoe UI" panose="020B0502040204020203" pitchFamily="34" charset="0"/>
              </a:rPr>
              <a:t>Bishop Joseph </a:t>
            </a:r>
            <a:r>
              <a:rPr lang="en-US" sz="1200" dirty="0" err="1">
                <a:latin typeface="Segoe UI" panose="020B0502040204020203" pitchFamily="34" charset="0"/>
                <a:ea typeface="Segoe UI" panose="020B0502040204020203" pitchFamily="34" charset="0"/>
                <a:cs typeface="Segoe UI" panose="020B0502040204020203" pitchFamily="34" charset="0"/>
              </a:rPr>
              <a:t>Schrembs</a:t>
            </a:r>
            <a:r>
              <a:rPr lang="en-US" sz="1200" dirty="0">
                <a:latin typeface="Segoe UI" panose="020B0502040204020203" pitchFamily="34" charset="0"/>
                <a:ea typeface="Segoe UI" panose="020B0502040204020203" pitchFamily="34" charset="0"/>
                <a:cs typeface="Segoe UI" panose="020B0502040204020203" pitchFamily="34" charset="0"/>
              </a:rPr>
              <a:t>’ Prayer in Honor of St. Christine</a:t>
            </a:r>
          </a:p>
        </p:txBody>
      </p:sp>
      <p:sp>
        <p:nvSpPr>
          <p:cNvPr id="8" name="TextBox 7">
            <a:extLst>
              <a:ext uri="{FF2B5EF4-FFF2-40B4-BE49-F238E27FC236}">
                <a16:creationId xmlns:a16="http://schemas.microsoft.com/office/drawing/2014/main" id="{EB5EEFBF-B369-42F7-BB0F-691284BB4D88}"/>
              </a:ext>
            </a:extLst>
          </p:cNvPr>
          <p:cNvSpPr txBox="1"/>
          <p:nvPr/>
        </p:nvSpPr>
        <p:spPr>
          <a:xfrm>
            <a:off x="0" y="200397"/>
            <a:ext cx="8659906" cy="769441"/>
          </a:xfrm>
          <a:prstGeom prst="rect">
            <a:avLst/>
          </a:prstGeom>
          <a:solidFill>
            <a:srgbClr val="CAA75B"/>
          </a:solidFill>
        </p:spPr>
        <p:txBody>
          <a:bodyPr wrap="square" rtlCol="0">
            <a:spAutoFit/>
          </a:bodyPr>
          <a:lstStyle/>
          <a:p>
            <a:pPr algn="ctr"/>
            <a:r>
              <a:rPr lang="en-US" sz="4400" dirty="0">
                <a:solidFill>
                  <a:srgbClr val="3A3A3A"/>
                </a:solidFill>
                <a:latin typeface="Segoe UI" panose="020B0502040204020203" pitchFamily="34" charset="0"/>
                <a:ea typeface="Segoe UI" panose="020B0502040204020203" pitchFamily="34" charset="0"/>
                <a:cs typeface="Segoe UI" panose="020B0502040204020203" pitchFamily="34" charset="0"/>
              </a:rPr>
              <a:t>Prayer in Honor of Saint Christine</a:t>
            </a:r>
          </a:p>
        </p:txBody>
      </p:sp>
      <p:sp>
        <p:nvSpPr>
          <p:cNvPr id="2" name="Rectangle 1">
            <a:extLst>
              <a:ext uri="{FF2B5EF4-FFF2-40B4-BE49-F238E27FC236}">
                <a16:creationId xmlns:a16="http://schemas.microsoft.com/office/drawing/2014/main" id="{E1541C15-CEF9-47F8-BAA5-664491E907B6}"/>
              </a:ext>
            </a:extLst>
          </p:cNvPr>
          <p:cNvSpPr/>
          <p:nvPr/>
        </p:nvSpPr>
        <p:spPr>
          <a:xfrm>
            <a:off x="10687574" y="4907560"/>
            <a:ext cx="1426129" cy="130868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2" descr="Image result for st. christina of bolsena">
            <a:extLst>
              <a:ext uri="{FF2B5EF4-FFF2-40B4-BE49-F238E27FC236}">
                <a16:creationId xmlns:a16="http://schemas.microsoft.com/office/drawing/2014/main" id="{DE2EA005-05D6-4AE7-AA49-9B844229768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877075" y="415422"/>
            <a:ext cx="2028825" cy="4762500"/>
          </a:xfrm>
          <a:prstGeom prst="rect">
            <a:avLst/>
          </a:prstGeom>
          <a:noFill/>
          <a:ln w="63500">
            <a:solidFill>
              <a:srgbClr val="614BA3"/>
            </a:solidFill>
          </a:ln>
          <a:effectLst>
            <a:outerShdw blurRad="50800" dist="38100" dir="2700000" algn="ctr" rotWithShape="0">
              <a:schemeClr val="tx1">
                <a:alpha val="40000"/>
              </a:schemeClr>
            </a:outerShdw>
          </a:effectLst>
          <a:extLst>
            <a:ext uri="{909E8E84-426E-40DD-AFC4-6F175D3DCCD1}">
              <a14:hiddenFill xmlns:a14="http://schemas.microsoft.com/office/drawing/2010/main">
                <a:solidFill>
                  <a:srgbClr val="FFFFFF"/>
                </a:solidFill>
              </a14:hiddenFill>
            </a:ext>
          </a:extLst>
        </p:spPr>
      </p:pic>
      <p:pic>
        <p:nvPicPr>
          <p:cNvPr id="6" name="Picture 5">
            <a:extLst>
              <a:ext uri="{FF2B5EF4-FFF2-40B4-BE49-F238E27FC236}">
                <a16:creationId xmlns:a16="http://schemas.microsoft.com/office/drawing/2014/main" id="{AD1D1D29-3021-44F7-B286-5334970EB15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997425" y="3241533"/>
            <a:ext cx="1816950" cy="2744638"/>
          </a:xfrm>
          <a:prstGeom prst="rect">
            <a:avLst/>
          </a:prstGeom>
          <a:effectLst>
            <a:outerShdw blurRad="50800" dist="38100" dir="2700000" algn="ctr" rotWithShape="0">
              <a:schemeClr val="tx1">
                <a:alpha val="40000"/>
              </a:schemeClr>
            </a:outerShdw>
          </a:effectLst>
        </p:spPr>
      </p:pic>
      <p:sp>
        <p:nvSpPr>
          <p:cNvPr id="9" name="TextBox 8">
            <a:extLst>
              <a:ext uri="{FF2B5EF4-FFF2-40B4-BE49-F238E27FC236}">
                <a16:creationId xmlns:a16="http://schemas.microsoft.com/office/drawing/2014/main" id="{7FB475E7-96C4-4399-BE3C-882B459585A6}"/>
              </a:ext>
            </a:extLst>
          </p:cNvPr>
          <p:cNvSpPr txBox="1"/>
          <p:nvPr/>
        </p:nvSpPr>
        <p:spPr>
          <a:xfrm>
            <a:off x="11217908" y="5931016"/>
            <a:ext cx="759826" cy="307777"/>
          </a:xfrm>
          <a:prstGeom prst="rect">
            <a:avLst/>
          </a:prstGeom>
          <a:noFill/>
        </p:spPr>
        <p:txBody>
          <a:bodyPr wrap="square" rtlCol="0">
            <a:spAutoFit/>
          </a:bodyPr>
          <a:lstStyle/>
          <a:p>
            <a:r>
              <a:rPr lang="en-US" sz="1400" dirty="0"/>
              <a:t>3, 6 </a:t>
            </a:r>
          </a:p>
        </p:txBody>
      </p:sp>
    </p:spTree>
    <p:extLst>
      <p:ext uri="{BB962C8B-B14F-4D97-AF65-F5344CB8AC3E}">
        <p14:creationId xmlns:p14="http://schemas.microsoft.com/office/powerpoint/2010/main" val="355256209"/>
      </p:ext>
    </p:extLst>
  </p:cSld>
  <p:clrMapOvr>
    <a:masterClrMapping/>
  </p:clrMapOvr>
  <p:transition spd="slow">
    <p:wip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85DD00-F2CF-4C77-BB00-A13A22FAC430}"/>
              </a:ext>
            </a:extLst>
          </p:cNvPr>
          <p:cNvSpPr>
            <a:spLocks noGrp="1"/>
          </p:cNvSpPr>
          <p:nvPr>
            <p:ph type="title"/>
          </p:nvPr>
        </p:nvSpPr>
        <p:spPr>
          <a:xfrm>
            <a:off x="-478216" y="0"/>
            <a:ext cx="2666245" cy="549275"/>
          </a:xfrm>
        </p:spPr>
        <p:txBody>
          <a:bodyPr>
            <a:normAutofit/>
          </a:bodyPr>
          <a:lstStyle/>
          <a:p>
            <a:pPr algn="ctr"/>
            <a:r>
              <a:rPr lang="en-US" sz="1600" dirty="0">
                <a:latin typeface="Segoe UI" panose="020B0502040204020203" pitchFamily="34" charset="0"/>
                <a:ea typeface="Segoe UI" panose="020B0502040204020203" pitchFamily="34" charset="0"/>
                <a:cs typeface="Segoe UI" panose="020B0502040204020203" pitchFamily="34" charset="0"/>
              </a:rPr>
              <a:t>WORKS CITED</a:t>
            </a:r>
          </a:p>
        </p:txBody>
      </p:sp>
      <p:sp>
        <p:nvSpPr>
          <p:cNvPr id="4" name="Rectangle 3">
            <a:extLst>
              <a:ext uri="{FF2B5EF4-FFF2-40B4-BE49-F238E27FC236}">
                <a16:creationId xmlns:a16="http://schemas.microsoft.com/office/drawing/2014/main" id="{6F30F701-227C-408A-85BF-9FA538194FA1}"/>
              </a:ext>
            </a:extLst>
          </p:cNvPr>
          <p:cNvSpPr/>
          <p:nvPr/>
        </p:nvSpPr>
        <p:spPr>
          <a:xfrm>
            <a:off x="2356270" y="0"/>
            <a:ext cx="6811225" cy="6832640"/>
          </a:xfrm>
          <a:prstGeom prst="rect">
            <a:avLst/>
          </a:prstGeom>
        </p:spPr>
        <p:txBody>
          <a:bodyPr wrap="square">
            <a:spAutoFit/>
          </a:bodyPr>
          <a:lstStyle/>
          <a:p>
            <a:endParaRPr lang="en-US" sz="900" dirty="0">
              <a:solidFill>
                <a:srgbClr val="333366"/>
              </a:solidFill>
              <a:latin typeface="Segoe UI" panose="020B0502040204020203" pitchFamily="34" charset="0"/>
              <a:ea typeface="Segoe UI" panose="020B0502040204020203" pitchFamily="34" charset="0"/>
              <a:cs typeface="Segoe UI" panose="020B0502040204020203" pitchFamily="34" charset="0"/>
            </a:endParaRPr>
          </a:p>
          <a:p>
            <a:r>
              <a:rPr lang="en-US" sz="1300" dirty="0">
                <a:latin typeface="Segoe UI" panose="020B0502040204020203" pitchFamily="34" charset="0"/>
                <a:ea typeface="Segoe UI" panose="020B0502040204020203" pitchFamily="34" charset="0"/>
                <a:cs typeface="Segoe UI" panose="020B0502040204020203" pitchFamily="34" charset="0"/>
              </a:rPr>
              <a:t>1. McCormick, Mary. “Mary &amp; the Saints”, Diocese of Youngstown Diaconate 	Formation 	Weekend, 25-26 January 2019, Villa Maria, PA. Lecture.</a:t>
            </a:r>
          </a:p>
          <a:p>
            <a:endParaRPr lang="en-US" sz="1300" dirty="0">
              <a:latin typeface="Segoe UI" panose="020B0502040204020203" pitchFamily="34" charset="0"/>
              <a:ea typeface="Segoe UI" panose="020B0502040204020203" pitchFamily="34" charset="0"/>
              <a:cs typeface="Segoe UI" panose="020B0502040204020203" pitchFamily="34" charset="0"/>
            </a:endParaRPr>
          </a:p>
          <a:p>
            <a:r>
              <a:rPr lang="en-US" sz="1300" dirty="0">
                <a:latin typeface="Segoe UI" panose="020B0502040204020203" pitchFamily="34" charset="0"/>
                <a:ea typeface="Segoe UI" panose="020B0502040204020203" pitchFamily="34" charset="0"/>
                <a:cs typeface="Segoe UI" panose="020B0502040204020203" pitchFamily="34" charset="0"/>
              </a:rPr>
              <a:t>2.</a:t>
            </a:r>
            <a:r>
              <a:rPr lang="en-US" sz="1300" i="1" dirty="0">
                <a:latin typeface="Segoe UI" panose="020B0502040204020203" pitchFamily="34" charset="0"/>
                <a:ea typeface="Segoe UI" panose="020B0502040204020203" pitchFamily="34" charset="0"/>
                <a:cs typeface="Segoe UI" panose="020B0502040204020203" pitchFamily="34" charset="0"/>
              </a:rPr>
              <a:t> The Catholic Study Bible. New American Bible Revised Edition, </a:t>
            </a:r>
            <a:r>
              <a:rPr lang="en-US" sz="1300" dirty="0">
                <a:latin typeface="Segoe UI" panose="020B0502040204020203" pitchFamily="34" charset="0"/>
                <a:ea typeface="Segoe UI" panose="020B0502040204020203" pitchFamily="34" charset="0"/>
                <a:cs typeface="Segoe UI" panose="020B0502040204020203" pitchFamily="34" charset="0"/>
              </a:rPr>
              <a:t>3rd ed., Edited by 	Donald Senior, John J. Collins, Mary Ann Getty, New York: Oxford 	University Press, 2010.</a:t>
            </a:r>
          </a:p>
          <a:p>
            <a:endParaRPr lang="en-US" sz="1300" dirty="0">
              <a:latin typeface="Segoe UI" panose="020B0502040204020203" pitchFamily="34" charset="0"/>
              <a:ea typeface="Segoe UI" panose="020B0502040204020203" pitchFamily="34" charset="0"/>
              <a:cs typeface="Segoe UI" panose="020B0502040204020203" pitchFamily="34" charset="0"/>
            </a:endParaRPr>
          </a:p>
          <a:p>
            <a:r>
              <a:rPr lang="en-US" sz="1300" dirty="0">
                <a:latin typeface="Segoe UI" panose="020B0502040204020203" pitchFamily="34" charset="0"/>
                <a:ea typeface="Segoe UI" panose="020B0502040204020203" pitchFamily="34" charset="0"/>
                <a:cs typeface="Segoe UI" panose="020B0502040204020203" pitchFamily="34" charset="0"/>
              </a:rPr>
              <a:t>3.</a:t>
            </a:r>
            <a:r>
              <a:rPr lang="en-US" sz="1300" i="1" dirty="0">
                <a:latin typeface="Segoe UI" panose="020B0502040204020203" pitchFamily="34" charset="0"/>
                <a:ea typeface="Segoe UI" panose="020B0502040204020203" pitchFamily="34" charset="0"/>
                <a:cs typeface="Segoe UI" panose="020B0502040204020203" pitchFamily="34" charset="0"/>
              </a:rPr>
              <a:t> Prayer in Honor of St. Christine</a:t>
            </a:r>
            <a:r>
              <a:rPr lang="en-US" sz="1300" dirty="0">
                <a:latin typeface="Segoe UI" panose="020B0502040204020203" pitchFamily="34" charset="0"/>
                <a:ea typeface="Segoe UI" panose="020B0502040204020203" pitchFamily="34" charset="0"/>
                <a:cs typeface="Segoe UI" panose="020B0502040204020203" pitchFamily="34" charset="0"/>
              </a:rPr>
              <a:t>. Joseph </a:t>
            </a:r>
            <a:r>
              <a:rPr lang="en-US" sz="1300" dirty="0" err="1">
                <a:latin typeface="Segoe UI" panose="020B0502040204020203" pitchFamily="34" charset="0"/>
                <a:ea typeface="Segoe UI" panose="020B0502040204020203" pitchFamily="34" charset="0"/>
                <a:cs typeface="Segoe UI" panose="020B0502040204020203" pitchFamily="34" charset="0"/>
              </a:rPr>
              <a:t>Schrembs</a:t>
            </a:r>
            <a:r>
              <a:rPr lang="en-US" sz="1300" dirty="0">
                <a:latin typeface="Segoe UI" panose="020B0502040204020203" pitchFamily="34" charset="0"/>
                <a:ea typeface="Segoe UI" panose="020B0502040204020203" pitchFamily="34" charset="0"/>
                <a:cs typeface="Segoe UI" panose="020B0502040204020203" pitchFamily="34" charset="0"/>
              </a:rPr>
              <a:t>. </a:t>
            </a:r>
            <a:r>
              <a:rPr lang="en-US" sz="1300" i="1" dirty="0">
                <a:latin typeface="Segoe UI" panose="020B0502040204020203" pitchFamily="34" charset="0"/>
                <a:ea typeface="Segoe UI" panose="020B0502040204020203" pitchFamily="34" charset="0"/>
                <a:cs typeface="Segoe UI" panose="020B0502040204020203" pitchFamily="34" charset="0"/>
              </a:rPr>
              <a:t>Novena to St. Christine</a:t>
            </a:r>
            <a:r>
              <a:rPr lang="en-US" sz="1300" dirty="0">
                <a:latin typeface="Segoe UI" panose="020B0502040204020203" pitchFamily="34" charset="0"/>
                <a:ea typeface="Segoe UI" panose="020B0502040204020203" pitchFamily="34" charset="0"/>
                <a:cs typeface="Segoe UI" panose="020B0502040204020203" pitchFamily="34" charset="0"/>
              </a:rPr>
              <a:t>, Pamphlet.</a:t>
            </a:r>
          </a:p>
          <a:p>
            <a:endParaRPr lang="en-US" sz="1300" dirty="0">
              <a:latin typeface="Segoe UI" panose="020B0502040204020203" pitchFamily="34" charset="0"/>
              <a:ea typeface="Segoe UI" panose="020B0502040204020203" pitchFamily="34" charset="0"/>
              <a:cs typeface="Segoe UI" panose="020B0502040204020203" pitchFamily="34" charset="0"/>
            </a:endParaRPr>
          </a:p>
          <a:p>
            <a:r>
              <a:rPr lang="en-US" sz="1300" dirty="0">
                <a:latin typeface="Segoe UI" panose="020B0502040204020203" pitchFamily="34" charset="0"/>
                <a:ea typeface="Segoe UI" panose="020B0502040204020203" pitchFamily="34" charset="0"/>
                <a:cs typeface="Segoe UI" panose="020B0502040204020203" pitchFamily="34" charset="0"/>
              </a:rPr>
              <a:t>4</a:t>
            </a:r>
            <a:r>
              <a:rPr lang="en-US" sz="1300" i="1" dirty="0">
                <a:latin typeface="Segoe UI" panose="020B0502040204020203" pitchFamily="34" charset="0"/>
                <a:ea typeface="Segoe UI" panose="020B0502040204020203" pitchFamily="34" charset="0"/>
                <a:cs typeface="Segoe UI" panose="020B0502040204020203" pitchFamily="34" charset="0"/>
              </a:rPr>
              <a:t>. St. Christina</a:t>
            </a:r>
            <a:r>
              <a:rPr lang="en-US" sz="1300" dirty="0">
                <a:latin typeface="Segoe UI" panose="020B0502040204020203" pitchFamily="34" charset="0"/>
                <a:ea typeface="Segoe UI" panose="020B0502040204020203" pitchFamily="34" charset="0"/>
                <a:cs typeface="Segoe UI" panose="020B0502040204020203" pitchFamily="34" charset="0"/>
              </a:rPr>
              <a:t>. Catholic Online, 2019, 	 	https://www.catholic.org/saints/saint.php?saint_id=148. Accessed 6 	February 2019.</a:t>
            </a:r>
          </a:p>
          <a:p>
            <a:endParaRPr lang="en-US" sz="1300" dirty="0">
              <a:latin typeface="Segoe UI" panose="020B0502040204020203" pitchFamily="34" charset="0"/>
              <a:ea typeface="Segoe UI" panose="020B0502040204020203" pitchFamily="34" charset="0"/>
              <a:cs typeface="Segoe UI" panose="020B0502040204020203" pitchFamily="34" charset="0"/>
            </a:endParaRPr>
          </a:p>
          <a:p>
            <a:r>
              <a:rPr lang="en-US" sz="1300" dirty="0">
                <a:latin typeface="Segoe UI" panose="020B0502040204020203" pitchFamily="34" charset="0"/>
                <a:ea typeface="Segoe UI" panose="020B0502040204020203" pitchFamily="34" charset="0"/>
                <a:cs typeface="Segoe UI" panose="020B0502040204020203" pitchFamily="34" charset="0"/>
              </a:rPr>
              <a:t>5. Paul VI. Dogmatic Constitution on the Church. </a:t>
            </a:r>
            <a:r>
              <a:rPr lang="en-US" sz="1300" i="1" dirty="0">
                <a:latin typeface="Segoe UI" panose="020B0502040204020203" pitchFamily="34" charset="0"/>
                <a:ea typeface="Segoe UI" panose="020B0502040204020203" pitchFamily="34" charset="0"/>
                <a:cs typeface="Segoe UI" panose="020B0502040204020203" pitchFamily="34" charset="0"/>
              </a:rPr>
              <a:t>Lumen Gentium</a:t>
            </a:r>
            <a:r>
              <a:rPr lang="en-US" sz="1300" dirty="0">
                <a:latin typeface="Segoe UI" panose="020B0502040204020203" pitchFamily="34" charset="0"/>
                <a:ea typeface="Segoe UI" panose="020B0502040204020203" pitchFamily="34" charset="0"/>
                <a:cs typeface="Segoe UI" panose="020B0502040204020203" pitchFamily="34" charset="0"/>
              </a:rPr>
              <a:t>, 21 November 	1964, </a:t>
            </a:r>
          </a:p>
          <a:p>
            <a:r>
              <a:rPr lang="en-US" sz="1300" dirty="0">
                <a:latin typeface="Segoe UI" panose="020B0502040204020203" pitchFamily="34" charset="0"/>
                <a:ea typeface="Segoe UI" panose="020B0502040204020203" pitchFamily="34" charset="0"/>
                <a:cs typeface="Segoe UI" panose="020B0502040204020203" pitchFamily="34" charset="0"/>
              </a:rPr>
              <a:t>	http://www.vatican.va/archive/hist_councils/ii_vatican_council/documents	/vat-ii_const_19641121_lumen-gentium_en.html. Accessed 6 February 	2019.</a:t>
            </a:r>
          </a:p>
          <a:p>
            <a:endParaRPr lang="en-US" sz="1300" dirty="0">
              <a:latin typeface="Segoe UI" panose="020B0502040204020203" pitchFamily="34" charset="0"/>
              <a:ea typeface="Segoe UI" panose="020B0502040204020203" pitchFamily="34" charset="0"/>
              <a:cs typeface="Segoe UI" panose="020B0502040204020203" pitchFamily="34" charset="0"/>
            </a:endParaRPr>
          </a:p>
          <a:p>
            <a:r>
              <a:rPr lang="en-US" sz="1300" dirty="0">
                <a:latin typeface="Segoe UI" panose="020B0502040204020203" pitchFamily="34" charset="0"/>
                <a:ea typeface="Segoe UI" panose="020B0502040204020203" pitchFamily="34" charset="0"/>
                <a:cs typeface="Segoe UI" panose="020B0502040204020203" pitchFamily="34" charset="0"/>
              </a:rPr>
              <a:t>6</a:t>
            </a:r>
            <a:r>
              <a:rPr lang="en-US" sz="1300" i="1" dirty="0">
                <a:latin typeface="Segoe UI" panose="020B0502040204020203" pitchFamily="34" charset="0"/>
                <a:ea typeface="Segoe UI" panose="020B0502040204020203" pitchFamily="34" charset="0"/>
                <a:cs typeface="Segoe UI" panose="020B0502040204020203" pitchFamily="34" charset="0"/>
              </a:rPr>
              <a:t>. Images</a:t>
            </a:r>
            <a:r>
              <a:rPr lang="en-US" sz="1300" dirty="0">
                <a:latin typeface="Segoe UI" panose="020B0502040204020203" pitchFamily="34" charset="0"/>
                <a:ea typeface="Segoe UI" panose="020B0502040204020203" pitchFamily="34" charset="0"/>
                <a:cs typeface="Segoe UI" panose="020B0502040204020203" pitchFamily="34" charset="0"/>
              </a:rPr>
              <a:t>. Google Images, 2019, 	 	https://www.google.com/search?rlz=1C1WPZB_enUS774US774&amp;biw=14	40&amp;bih=758&amp;tbm=</a:t>
            </a:r>
            <a:r>
              <a:rPr lang="en-US" sz="1300" dirty="0" err="1">
                <a:latin typeface="Segoe UI" panose="020B0502040204020203" pitchFamily="34" charset="0"/>
                <a:ea typeface="Segoe UI" panose="020B0502040204020203" pitchFamily="34" charset="0"/>
                <a:cs typeface="Segoe UI" panose="020B0502040204020203" pitchFamily="34" charset="0"/>
              </a:rPr>
              <a:t>isch&amp;sa</a:t>
            </a:r>
            <a:r>
              <a:rPr lang="en-US" sz="1300" dirty="0">
                <a:latin typeface="Segoe UI" panose="020B0502040204020203" pitchFamily="34" charset="0"/>
                <a:ea typeface="Segoe UI" panose="020B0502040204020203" pitchFamily="34" charset="0"/>
                <a:cs typeface="Segoe UI" panose="020B0502040204020203" pitchFamily="34" charset="0"/>
              </a:rPr>
              <a:t>=1&amp;ei=</a:t>
            </a:r>
            <a:r>
              <a:rPr lang="en-US" sz="1300" dirty="0" err="1">
                <a:latin typeface="Segoe UI" panose="020B0502040204020203" pitchFamily="34" charset="0"/>
                <a:ea typeface="Segoe UI" panose="020B0502040204020203" pitchFamily="34" charset="0"/>
                <a:cs typeface="Segoe UI" panose="020B0502040204020203" pitchFamily="34" charset="0"/>
              </a:rPr>
              <a:t>QetcXLzXHqPl_QbnuaLYCA&amp;q</a:t>
            </a:r>
            <a:r>
              <a:rPr lang="en-US" sz="1300" dirty="0">
                <a:latin typeface="Segoe UI" panose="020B0502040204020203" pitchFamily="34" charset="0"/>
                <a:ea typeface="Segoe UI" panose="020B0502040204020203" pitchFamily="34" charset="0"/>
                <a:cs typeface="Segoe UI" panose="020B0502040204020203" pitchFamily="34" charset="0"/>
              </a:rPr>
              <a:t>=</a:t>
            </a:r>
            <a:r>
              <a:rPr lang="en-US" sz="1300" dirty="0" err="1">
                <a:latin typeface="Segoe UI" panose="020B0502040204020203" pitchFamily="34" charset="0"/>
                <a:ea typeface="Segoe UI" panose="020B0502040204020203" pitchFamily="34" charset="0"/>
                <a:cs typeface="Segoe UI" panose="020B0502040204020203" pitchFamily="34" charset="0"/>
              </a:rPr>
              <a:t>goog</a:t>
            </a:r>
            <a:r>
              <a:rPr lang="en-US" sz="1300" dirty="0">
                <a:latin typeface="Segoe UI" panose="020B0502040204020203" pitchFamily="34" charset="0"/>
                <a:ea typeface="Segoe UI" panose="020B0502040204020203" pitchFamily="34" charset="0"/>
                <a:cs typeface="Segoe UI" panose="020B0502040204020203" pitchFamily="34" charset="0"/>
              </a:rPr>
              <a:t>	</a:t>
            </a:r>
            <a:r>
              <a:rPr lang="en-US" sz="1300" dirty="0" err="1">
                <a:latin typeface="Segoe UI" panose="020B0502040204020203" pitchFamily="34" charset="0"/>
                <a:ea typeface="Segoe UI" panose="020B0502040204020203" pitchFamily="34" charset="0"/>
                <a:cs typeface="Segoe UI" panose="020B0502040204020203" pitchFamily="34" charset="0"/>
              </a:rPr>
              <a:t>le+images+st</a:t>
            </a:r>
            <a:r>
              <a:rPr lang="en-US" sz="1300" dirty="0">
                <a:latin typeface="Segoe UI" panose="020B0502040204020203" pitchFamily="34" charset="0"/>
                <a:ea typeface="Segoe UI" panose="020B0502040204020203" pitchFamily="34" charset="0"/>
                <a:cs typeface="Segoe UI" panose="020B0502040204020203" pitchFamily="34" charset="0"/>
              </a:rPr>
              <a:t>.+</a:t>
            </a:r>
            <a:r>
              <a:rPr lang="en-US" sz="1300" dirty="0" err="1">
                <a:latin typeface="Segoe UI" panose="020B0502040204020203" pitchFamily="34" charset="0"/>
                <a:ea typeface="Segoe UI" panose="020B0502040204020203" pitchFamily="34" charset="0"/>
                <a:cs typeface="Segoe UI" panose="020B0502040204020203" pitchFamily="34" charset="0"/>
              </a:rPr>
              <a:t>christina+of+bolsena&amp;oq</a:t>
            </a:r>
            <a:r>
              <a:rPr lang="en-US" sz="1300" dirty="0">
                <a:latin typeface="Segoe UI" panose="020B0502040204020203" pitchFamily="34" charset="0"/>
                <a:ea typeface="Segoe UI" panose="020B0502040204020203" pitchFamily="34" charset="0"/>
                <a:cs typeface="Segoe UI" panose="020B0502040204020203" pitchFamily="34" charset="0"/>
              </a:rPr>
              <a:t>=</a:t>
            </a:r>
            <a:r>
              <a:rPr lang="en-US" sz="1300" dirty="0" err="1">
                <a:latin typeface="Segoe UI" panose="020B0502040204020203" pitchFamily="34" charset="0"/>
                <a:ea typeface="Segoe UI" panose="020B0502040204020203" pitchFamily="34" charset="0"/>
                <a:cs typeface="Segoe UI" panose="020B0502040204020203" pitchFamily="34" charset="0"/>
              </a:rPr>
              <a:t>google+images+st</a:t>
            </a:r>
            <a:r>
              <a:rPr lang="en-US" sz="1300" dirty="0">
                <a:latin typeface="Segoe UI" panose="020B0502040204020203" pitchFamily="34" charset="0"/>
                <a:ea typeface="Segoe UI" panose="020B0502040204020203" pitchFamily="34" charset="0"/>
                <a:cs typeface="Segoe UI" panose="020B0502040204020203" pitchFamily="34" charset="0"/>
              </a:rPr>
              <a:t>.+</a:t>
            </a:r>
            <a:r>
              <a:rPr lang="en-US" sz="1300" dirty="0" err="1">
                <a:latin typeface="Segoe UI" panose="020B0502040204020203" pitchFamily="34" charset="0"/>
                <a:ea typeface="Segoe UI" panose="020B0502040204020203" pitchFamily="34" charset="0"/>
                <a:cs typeface="Segoe UI" panose="020B0502040204020203" pitchFamily="34" charset="0"/>
              </a:rPr>
              <a:t>christina</a:t>
            </a:r>
            <a:r>
              <a:rPr lang="en-US" sz="1300" dirty="0">
                <a:latin typeface="Segoe UI" panose="020B0502040204020203" pitchFamily="34" charset="0"/>
                <a:ea typeface="Segoe UI" panose="020B0502040204020203" pitchFamily="34" charset="0"/>
                <a:cs typeface="Segoe UI" panose="020B0502040204020203" pitchFamily="34" charset="0"/>
              </a:rPr>
              <a:t>	+</a:t>
            </a:r>
            <a:r>
              <a:rPr lang="en-US" sz="1300" dirty="0" err="1">
                <a:latin typeface="Segoe UI" panose="020B0502040204020203" pitchFamily="34" charset="0"/>
                <a:ea typeface="Segoe UI" panose="020B0502040204020203" pitchFamily="34" charset="0"/>
                <a:cs typeface="Segoe UI" panose="020B0502040204020203" pitchFamily="34" charset="0"/>
              </a:rPr>
              <a:t>of+bolsena&amp;gs_l</a:t>
            </a:r>
            <a:r>
              <a:rPr lang="en-US" sz="1300" dirty="0">
                <a:latin typeface="Segoe UI" panose="020B0502040204020203" pitchFamily="34" charset="0"/>
                <a:ea typeface="Segoe UI" panose="020B0502040204020203" pitchFamily="34" charset="0"/>
                <a:cs typeface="Segoe UI" panose="020B0502040204020203" pitchFamily="34" charset="0"/>
              </a:rPr>
              <a:t>=img.12...5365.9818..11924...0.0..1.1013.3079.2j5j1j1j0j	1j0j1......1....1..gws-wiz-img.9yFkhjr5dK4. Accessed 6 February 2019.</a:t>
            </a:r>
          </a:p>
          <a:p>
            <a:endParaRPr lang="en-US" sz="1300" dirty="0">
              <a:latin typeface="Segoe UI" panose="020B0502040204020203" pitchFamily="34" charset="0"/>
              <a:ea typeface="Segoe UI" panose="020B0502040204020203" pitchFamily="34" charset="0"/>
              <a:cs typeface="Segoe UI" panose="020B0502040204020203" pitchFamily="34" charset="0"/>
            </a:endParaRPr>
          </a:p>
          <a:p>
            <a:r>
              <a:rPr lang="en-US" sz="1300" dirty="0">
                <a:latin typeface="Segoe UI" panose="020B0502040204020203" pitchFamily="34" charset="0"/>
                <a:ea typeface="Segoe UI" panose="020B0502040204020203" pitchFamily="34" charset="0"/>
                <a:cs typeface="Segoe UI" panose="020B0502040204020203" pitchFamily="34" charset="0"/>
              </a:rPr>
              <a:t>7</a:t>
            </a:r>
            <a:r>
              <a:rPr lang="en-US" sz="1300" i="1" dirty="0">
                <a:latin typeface="Segoe UI" panose="020B0502040204020203" pitchFamily="34" charset="0"/>
                <a:ea typeface="Segoe UI" panose="020B0502040204020203" pitchFamily="34" charset="0"/>
                <a:cs typeface="Segoe UI" panose="020B0502040204020203" pitchFamily="34" charset="0"/>
              </a:rPr>
              <a:t>. Martyr Definition</a:t>
            </a:r>
            <a:r>
              <a:rPr lang="en-US" sz="1300" dirty="0">
                <a:latin typeface="Segoe UI" panose="020B0502040204020203" pitchFamily="34" charset="0"/>
                <a:ea typeface="Segoe UI" panose="020B0502040204020203" pitchFamily="34" charset="0"/>
                <a:cs typeface="Segoe UI" panose="020B0502040204020203" pitchFamily="34" charset="0"/>
              </a:rPr>
              <a:t>. Wikipedia, 2019, 	https://en.wikipedia.org/wiki/Martyr. Accessed 6 	February 2019.</a:t>
            </a:r>
          </a:p>
          <a:p>
            <a:endParaRPr lang="en-US" sz="1400" dirty="0">
              <a:latin typeface="Segoe UI" panose="020B0502040204020203" pitchFamily="34" charset="0"/>
              <a:ea typeface="Segoe UI" panose="020B0502040204020203" pitchFamily="34" charset="0"/>
              <a:cs typeface="Segoe UI" panose="020B0502040204020203" pitchFamily="34" charset="0"/>
            </a:endParaRPr>
          </a:p>
          <a:p>
            <a:endParaRPr lang="en-US" sz="1400" dirty="0">
              <a:latin typeface="Segoe UI" panose="020B0502040204020203" pitchFamily="34" charset="0"/>
              <a:ea typeface="Segoe UI" panose="020B0502040204020203" pitchFamily="34" charset="0"/>
              <a:cs typeface="Segoe UI" panose="020B0502040204020203" pitchFamily="34" charset="0"/>
            </a:endParaRPr>
          </a:p>
          <a:p>
            <a:endParaRPr lang="en-US" sz="1400" dirty="0">
              <a:latin typeface="Segoe UI" panose="020B0502040204020203" pitchFamily="34" charset="0"/>
              <a:ea typeface="Segoe UI" panose="020B0502040204020203" pitchFamily="34" charset="0"/>
              <a:cs typeface="Segoe UI" panose="020B0502040204020203" pitchFamily="34" charset="0"/>
            </a:endParaRPr>
          </a:p>
          <a:p>
            <a:endParaRPr lang="en-US" sz="1400" dirty="0">
              <a:latin typeface="Segoe UI" panose="020B0502040204020203" pitchFamily="34" charset="0"/>
              <a:ea typeface="Segoe UI" panose="020B0502040204020203" pitchFamily="34" charset="0"/>
              <a:cs typeface="Segoe UI" panose="020B0502040204020203" pitchFamily="34" charset="0"/>
            </a:endParaRPr>
          </a:p>
          <a:p>
            <a:pPr marL="228600" indent="-228600">
              <a:buAutoNum type="arabicPeriod" startAt="26"/>
            </a:pPr>
            <a:endParaRPr lang="en-US" sz="900" dirty="0"/>
          </a:p>
        </p:txBody>
      </p:sp>
    </p:spTree>
    <p:extLst>
      <p:ext uri="{BB962C8B-B14F-4D97-AF65-F5344CB8AC3E}">
        <p14:creationId xmlns:p14="http://schemas.microsoft.com/office/powerpoint/2010/main" val="27924352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314538" y="1118470"/>
            <a:ext cx="4876800" cy="2219325"/>
          </a:xfrm>
          <a:prstGeom prst="roundRect">
            <a:avLst/>
          </a:prstGeom>
          <a:solidFill>
            <a:srgbClr val="A193CD"/>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Segoe UI" panose="020B0502040204020203" pitchFamily="34" charset="0"/>
                <a:ea typeface="Segoe UI" panose="020B0502040204020203" pitchFamily="34" charset="0"/>
                <a:cs typeface="Segoe UI" panose="020B0502040204020203" pitchFamily="34" charset="0"/>
              </a:rPr>
              <a:t>She lived during the third century and was the daughter of a rich and powerful magistrate named </a:t>
            </a:r>
            <a:r>
              <a:rPr lang="en-US" sz="2000" dirty="0">
                <a:solidFill>
                  <a:schemeClr val="bg1"/>
                </a:solidFill>
                <a:latin typeface="Segoe UI" panose="020B0502040204020203" pitchFamily="34" charset="0"/>
                <a:ea typeface="Segoe UI" panose="020B0502040204020203" pitchFamily="34" charset="0"/>
                <a:cs typeface="Segoe UI" panose="020B0502040204020203" pitchFamily="34" charset="0"/>
              </a:rPr>
              <a:t>Urbain</a:t>
            </a:r>
            <a:r>
              <a:rPr lang="en-US" sz="2000" dirty="0">
                <a:latin typeface="Segoe UI" panose="020B0502040204020203" pitchFamily="34" charset="0"/>
                <a:ea typeface="Segoe UI" panose="020B0502040204020203" pitchFamily="34" charset="0"/>
                <a:cs typeface="Segoe UI" panose="020B0502040204020203" pitchFamily="34" charset="0"/>
              </a:rPr>
              <a:t>. He practiced heathenism and had golden idols which he distributed among the poor.</a:t>
            </a:r>
          </a:p>
        </p:txBody>
      </p:sp>
      <p:sp>
        <p:nvSpPr>
          <p:cNvPr id="5" name="Rounded Rectangle 4"/>
          <p:cNvSpPr/>
          <p:nvPr/>
        </p:nvSpPr>
        <p:spPr>
          <a:xfrm>
            <a:off x="5675350" y="1118470"/>
            <a:ext cx="4901086" cy="2219325"/>
          </a:xfrm>
          <a:prstGeom prst="roundRect">
            <a:avLst/>
          </a:prstGeom>
          <a:solidFill>
            <a:srgbClr val="CAA75B"/>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Segoe UI" panose="020B0502040204020203" pitchFamily="34" charset="0"/>
                <a:ea typeface="Segoe UI" panose="020B0502040204020203" pitchFamily="34" charset="0"/>
                <a:cs typeface="Segoe UI" panose="020B0502040204020203" pitchFamily="34" charset="0"/>
              </a:rPr>
              <a:t>She had drawn the eye of several suitors at the age of 11-years-old. However, Urbain wanted her to be a pagan priestess.</a:t>
            </a:r>
          </a:p>
        </p:txBody>
      </p:sp>
      <p:sp>
        <p:nvSpPr>
          <p:cNvPr id="6" name="Rounded Rectangle 5"/>
          <p:cNvSpPr/>
          <p:nvPr/>
        </p:nvSpPr>
        <p:spPr>
          <a:xfrm>
            <a:off x="314538" y="3856026"/>
            <a:ext cx="4876800" cy="2219325"/>
          </a:xfrm>
          <a:prstGeom prst="roundRect">
            <a:avLst/>
          </a:prstGeom>
          <a:solidFill>
            <a:srgbClr val="CAA75B"/>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Segoe UI" panose="020B0502040204020203" pitchFamily="34" charset="0"/>
                <a:ea typeface="Segoe UI" panose="020B0502040204020203" pitchFamily="34" charset="0"/>
                <a:cs typeface="Segoe UI" panose="020B0502040204020203" pitchFamily="34" charset="0"/>
              </a:rPr>
              <a:t>Urbain locked her in a room filled with gold and silver idols. He then ordered her to burn incense before them.</a:t>
            </a:r>
          </a:p>
        </p:txBody>
      </p:sp>
      <p:sp>
        <p:nvSpPr>
          <p:cNvPr id="7" name="Rounded Rectangle 6"/>
          <p:cNvSpPr/>
          <p:nvPr/>
        </p:nvSpPr>
        <p:spPr>
          <a:xfrm>
            <a:off x="5675350" y="3861669"/>
            <a:ext cx="4901086" cy="2213681"/>
          </a:xfrm>
          <a:prstGeom prst="roundRect">
            <a:avLst/>
          </a:prstGeom>
          <a:solidFill>
            <a:srgbClr val="A193CD"/>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Segoe UI" panose="020B0502040204020203" pitchFamily="34" charset="0"/>
                <a:ea typeface="Segoe UI" panose="020B0502040204020203" pitchFamily="34" charset="0"/>
                <a:cs typeface="Segoe UI" panose="020B0502040204020203" pitchFamily="34" charset="0"/>
              </a:rPr>
              <a:t>She often peered at the world outside and decided there must be a great creator of the world. She came to believe that the idols could only be false as they were forged by man.</a:t>
            </a:r>
          </a:p>
        </p:txBody>
      </p:sp>
      <p:sp>
        <p:nvSpPr>
          <p:cNvPr id="8" name="Left-Right Arrow 7"/>
          <p:cNvSpPr/>
          <p:nvPr/>
        </p:nvSpPr>
        <p:spPr>
          <a:xfrm rot="5400000">
            <a:off x="2918744" y="3467264"/>
            <a:ext cx="5029200" cy="331612"/>
          </a:xfrm>
          <a:prstGeom prst="leftRightArrow">
            <a:avLst/>
          </a:prstGeom>
          <a:solidFill>
            <a:srgbClr val="614B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614BA3"/>
              </a:solidFill>
            </a:endParaRPr>
          </a:p>
        </p:txBody>
      </p:sp>
      <p:sp>
        <p:nvSpPr>
          <p:cNvPr id="9" name="Left-Right Arrow 8"/>
          <p:cNvSpPr/>
          <p:nvPr/>
        </p:nvSpPr>
        <p:spPr>
          <a:xfrm>
            <a:off x="2905338" y="3452095"/>
            <a:ext cx="5029200" cy="331612"/>
          </a:xfrm>
          <a:prstGeom prst="leftRightArrow">
            <a:avLst/>
          </a:prstGeom>
          <a:solidFill>
            <a:srgbClr val="614B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3DCE8F34-1E50-4980-A14F-3F50AF07451B}"/>
              </a:ext>
            </a:extLst>
          </p:cNvPr>
          <p:cNvSpPr txBox="1"/>
          <p:nvPr/>
        </p:nvSpPr>
        <p:spPr>
          <a:xfrm>
            <a:off x="-1" y="122806"/>
            <a:ext cx="6917167" cy="769441"/>
          </a:xfrm>
          <a:prstGeom prst="rect">
            <a:avLst/>
          </a:prstGeom>
          <a:solidFill>
            <a:srgbClr val="CAA75B"/>
          </a:solidFill>
        </p:spPr>
        <p:txBody>
          <a:bodyPr wrap="square" rtlCol="0">
            <a:spAutoFit/>
          </a:bodyPr>
          <a:lstStyle/>
          <a:p>
            <a:pPr algn="ctr"/>
            <a:r>
              <a:rPr lang="en-US" sz="4400" dirty="0">
                <a:solidFill>
                  <a:srgbClr val="3A3A3A"/>
                </a:solidFill>
                <a:latin typeface="Segoe UI" panose="020B0502040204020203" pitchFamily="34" charset="0"/>
                <a:ea typeface="Segoe UI" panose="020B0502040204020203" pitchFamily="34" charset="0"/>
                <a:cs typeface="Segoe UI" panose="020B0502040204020203" pitchFamily="34" charset="0"/>
              </a:rPr>
              <a:t>The Life of Saint Christina</a:t>
            </a:r>
          </a:p>
        </p:txBody>
      </p:sp>
      <p:sp>
        <p:nvSpPr>
          <p:cNvPr id="10" name="TextBox 9">
            <a:extLst>
              <a:ext uri="{FF2B5EF4-FFF2-40B4-BE49-F238E27FC236}">
                <a16:creationId xmlns:a16="http://schemas.microsoft.com/office/drawing/2014/main" id="{07518D37-C676-4C3C-AE2E-6EDC45150430}"/>
              </a:ext>
            </a:extLst>
          </p:cNvPr>
          <p:cNvSpPr txBox="1"/>
          <p:nvPr/>
        </p:nvSpPr>
        <p:spPr>
          <a:xfrm>
            <a:off x="10652636" y="5993781"/>
            <a:ext cx="759826" cy="307777"/>
          </a:xfrm>
          <a:prstGeom prst="rect">
            <a:avLst/>
          </a:prstGeom>
          <a:noFill/>
        </p:spPr>
        <p:txBody>
          <a:bodyPr wrap="square" rtlCol="0">
            <a:spAutoFit/>
          </a:bodyPr>
          <a:lstStyle/>
          <a:p>
            <a:r>
              <a:rPr lang="en-US" sz="1400" dirty="0"/>
              <a:t>4 </a:t>
            </a:r>
          </a:p>
        </p:txBody>
      </p:sp>
    </p:spTree>
    <p:extLst>
      <p:ext uri="{BB962C8B-B14F-4D97-AF65-F5344CB8AC3E}">
        <p14:creationId xmlns:p14="http://schemas.microsoft.com/office/powerpoint/2010/main" val="92134193"/>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val 3"/>
          <p:cNvSpPr/>
          <p:nvPr/>
        </p:nvSpPr>
        <p:spPr>
          <a:xfrm>
            <a:off x="5594350" y="1139428"/>
            <a:ext cx="5365750" cy="2407080"/>
          </a:xfrm>
          <a:prstGeom prst="ellipse">
            <a:avLst/>
          </a:prstGeom>
          <a:solidFill>
            <a:srgbClr val="CAA75B"/>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Segoe UI" panose="020B0502040204020203" pitchFamily="34" charset="0"/>
                <a:ea typeface="Segoe UI" panose="020B0502040204020203" pitchFamily="34" charset="0"/>
                <a:cs typeface="Segoe UI" panose="020B0502040204020203" pitchFamily="34" charset="0"/>
              </a:rPr>
              <a:t>An angel came to St. Christina and taught her the Gospel of Christ. It then called her a bride of Christ but warned she would suffer for her faith.</a:t>
            </a:r>
          </a:p>
        </p:txBody>
      </p:sp>
      <p:sp>
        <p:nvSpPr>
          <p:cNvPr id="5" name="Oval 4"/>
          <p:cNvSpPr/>
          <p:nvPr/>
        </p:nvSpPr>
        <p:spPr>
          <a:xfrm>
            <a:off x="228600" y="1139427"/>
            <a:ext cx="5365750" cy="2400727"/>
          </a:xfrm>
          <a:prstGeom prst="ellipse">
            <a:avLst/>
          </a:prstGeom>
          <a:solidFill>
            <a:srgbClr val="A193CD"/>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Segoe UI" panose="020B0502040204020203" pitchFamily="34" charset="0"/>
                <a:ea typeface="Segoe UI" panose="020B0502040204020203" pitchFamily="34" charset="0"/>
                <a:cs typeface="Segoe UI" panose="020B0502040204020203" pitchFamily="34" charset="0"/>
              </a:rPr>
              <a:t>She began to pray to the creator of the world and asked him to reveal himself to her. She felt an intense love blaze from within her heart. She began to fast and continued to pray.</a:t>
            </a:r>
          </a:p>
        </p:txBody>
      </p:sp>
      <p:sp>
        <p:nvSpPr>
          <p:cNvPr id="6" name="Oval 5"/>
          <p:cNvSpPr/>
          <p:nvPr/>
        </p:nvSpPr>
        <p:spPr>
          <a:xfrm>
            <a:off x="228600" y="3666549"/>
            <a:ext cx="5365750" cy="2407081"/>
          </a:xfrm>
          <a:prstGeom prst="ellipse">
            <a:avLst/>
          </a:prstGeom>
          <a:solidFill>
            <a:srgbClr val="CAA75B"/>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1"/>
                </a:solidFill>
                <a:latin typeface="Segoe UI" panose="020B0502040204020203" pitchFamily="34" charset="0"/>
                <a:ea typeface="Segoe UI" panose="020B0502040204020203" pitchFamily="34" charset="0"/>
                <a:cs typeface="Segoe UI" panose="020B0502040204020203" pitchFamily="34" charset="0"/>
              </a:rPr>
              <a:t>She smashed the false idols and threw them out the window. When her father came to visit and discovered the missing idols, he questioned her but she refused to speak to him.</a:t>
            </a:r>
            <a:endParaRPr lang="en-US" sz="2000" dirty="0">
              <a:solidFill>
                <a:schemeClr val="bg1"/>
              </a:solidFill>
            </a:endParaRPr>
          </a:p>
        </p:txBody>
      </p:sp>
      <p:sp>
        <p:nvSpPr>
          <p:cNvPr id="7" name="Oval 6"/>
          <p:cNvSpPr/>
          <p:nvPr/>
        </p:nvSpPr>
        <p:spPr>
          <a:xfrm>
            <a:off x="5594350" y="3666549"/>
            <a:ext cx="5365750" cy="2407080"/>
          </a:xfrm>
          <a:prstGeom prst="ellipse">
            <a:avLst/>
          </a:prstGeom>
          <a:solidFill>
            <a:srgbClr val="A193CD"/>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1"/>
                </a:solidFill>
                <a:latin typeface="Segoe UI" panose="020B0502040204020203" pitchFamily="34" charset="0"/>
                <a:ea typeface="Segoe UI" panose="020B0502040204020203" pitchFamily="34" charset="0"/>
                <a:cs typeface="Segoe UI" panose="020B0502040204020203" pitchFamily="34" charset="0"/>
              </a:rPr>
              <a:t>Urbain learned of her new faith. He began to slap her face until she began to speak. She proclaimed her new faith and shared the Truth. She admitted to destroying the idols.</a:t>
            </a:r>
          </a:p>
        </p:txBody>
      </p:sp>
      <p:sp>
        <p:nvSpPr>
          <p:cNvPr id="8" name="TextBox 7">
            <a:extLst>
              <a:ext uri="{FF2B5EF4-FFF2-40B4-BE49-F238E27FC236}">
                <a16:creationId xmlns:a16="http://schemas.microsoft.com/office/drawing/2014/main" id="{A11FEE04-DB98-42AC-AF99-F4C6B8F08FDC}"/>
              </a:ext>
            </a:extLst>
          </p:cNvPr>
          <p:cNvSpPr txBox="1"/>
          <p:nvPr/>
        </p:nvSpPr>
        <p:spPr>
          <a:xfrm>
            <a:off x="-1" y="122806"/>
            <a:ext cx="8343901" cy="769441"/>
          </a:xfrm>
          <a:prstGeom prst="rect">
            <a:avLst/>
          </a:prstGeom>
          <a:solidFill>
            <a:srgbClr val="CAA75B"/>
          </a:solidFill>
        </p:spPr>
        <p:txBody>
          <a:bodyPr wrap="square" rtlCol="0">
            <a:spAutoFit/>
          </a:bodyPr>
          <a:lstStyle/>
          <a:p>
            <a:pPr algn="ctr"/>
            <a:r>
              <a:rPr lang="en-US" sz="4400" dirty="0">
                <a:solidFill>
                  <a:srgbClr val="3A3A3A"/>
                </a:solidFill>
                <a:latin typeface="Segoe UI" panose="020B0502040204020203" pitchFamily="34" charset="0"/>
                <a:ea typeface="Segoe UI" panose="020B0502040204020203" pitchFamily="34" charset="0"/>
                <a:cs typeface="Segoe UI" panose="020B0502040204020203" pitchFamily="34" charset="0"/>
              </a:rPr>
              <a:t>The Life of Saint Christina </a:t>
            </a:r>
            <a:r>
              <a:rPr lang="en-US" sz="2000" i="1" dirty="0">
                <a:solidFill>
                  <a:srgbClr val="3A3A3A"/>
                </a:solidFill>
                <a:latin typeface="Segoe UI" panose="020B0502040204020203" pitchFamily="34" charset="0"/>
                <a:ea typeface="Segoe UI" panose="020B0502040204020203" pitchFamily="34" charset="0"/>
                <a:cs typeface="Segoe UI" panose="020B0502040204020203" pitchFamily="34" charset="0"/>
              </a:rPr>
              <a:t>(continued)</a:t>
            </a:r>
          </a:p>
        </p:txBody>
      </p:sp>
      <p:sp>
        <p:nvSpPr>
          <p:cNvPr id="9" name="TextBox 8">
            <a:extLst>
              <a:ext uri="{FF2B5EF4-FFF2-40B4-BE49-F238E27FC236}">
                <a16:creationId xmlns:a16="http://schemas.microsoft.com/office/drawing/2014/main" id="{81948392-2359-44D0-BDED-5161C8B63DC7}"/>
              </a:ext>
            </a:extLst>
          </p:cNvPr>
          <p:cNvSpPr txBox="1"/>
          <p:nvPr/>
        </p:nvSpPr>
        <p:spPr>
          <a:xfrm>
            <a:off x="10652636" y="5993781"/>
            <a:ext cx="759826" cy="307777"/>
          </a:xfrm>
          <a:prstGeom prst="rect">
            <a:avLst/>
          </a:prstGeom>
          <a:noFill/>
        </p:spPr>
        <p:txBody>
          <a:bodyPr wrap="square" rtlCol="0">
            <a:spAutoFit/>
          </a:bodyPr>
          <a:lstStyle/>
          <a:p>
            <a:r>
              <a:rPr lang="en-US" sz="1400" dirty="0"/>
              <a:t>4 </a:t>
            </a:r>
          </a:p>
        </p:txBody>
      </p:sp>
    </p:spTree>
    <p:extLst>
      <p:ext uri="{BB962C8B-B14F-4D97-AF65-F5344CB8AC3E}">
        <p14:creationId xmlns:p14="http://schemas.microsoft.com/office/powerpoint/2010/main" val="3541667014"/>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4CDB329A-90E2-45A0-A1DF-6B31FE39934D}"/>
              </a:ext>
            </a:extLst>
          </p:cNvPr>
          <p:cNvSpPr txBox="1"/>
          <p:nvPr/>
        </p:nvSpPr>
        <p:spPr>
          <a:xfrm>
            <a:off x="-1" y="122806"/>
            <a:ext cx="8343901" cy="769441"/>
          </a:xfrm>
          <a:prstGeom prst="rect">
            <a:avLst/>
          </a:prstGeom>
          <a:solidFill>
            <a:srgbClr val="CAA75B"/>
          </a:solidFill>
        </p:spPr>
        <p:txBody>
          <a:bodyPr wrap="square" rtlCol="0">
            <a:spAutoFit/>
          </a:bodyPr>
          <a:lstStyle/>
          <a:p>
            <a:pPr algn="ctr"/>
            <a:r>
              <a:rPr lang="en-US" sz="4400" dirty="0">
                <a:solidFill>
                  <a:srgbClr val="3A3A3A"/>
                </a:solidFill>
                <a:latin typeface="Segoe UI" panose="020B0502040204020203" pitchFamily="34" charset="0"/>
                <a:ea typeface="Segoe UI" panose="020B0502040204020203" pitchFamily="34" charset="0"/>
                <a:cs typeface="Segoe UI" panose="020B0502040204020203" pitchFamily="34" charset="0"/>
              </a:rPr>
              <a:t>The Life of Saint Christina </a:t>
            </a:r>
            <a:r>
              <a:rPr lang="en-US" sz="2000" i="1" dirty="0">
                <a:solidFill>
                  <a:srgbClr val="3A3A3A"/>
                </a:solidFill>
                <a:latin typeface="Segoe UI" panose="020B0502040204020203" pitchFamily="34" charset="0"/>
                <a:ea typeface="Segoe UI" panose="020B0502040204020203" pitchFamily="34" charset="0"/>
                <a:cs typeface="Segoe UI" panose="020B0502040204020203" pitchFamily="34" charset="0"/>
              </a:rPr>
              <a:t>(continued)</a:t>
            </a:r>
          </a:p>
        </p:txBody>
      </p:sp>
      <p:sp>
        <p:nvSpPr>
          <p:cNvPr id="11" name="Cube 10">
            <a:extLst>
              <a:ext uri="{FF2B5EF4-FFF2-40B4-BE49-F238E27FC236}">
                <a16:creationId xmlns:a16="http://schemas.microsoft.com/office/drawing/2014/main" id="{BE65BB31-15C1-4E13-A6E5-59DFD2269815}"/>
              </a:ext>
            </a:extLst>
          </p:cNvPr>
          <p:cNvSpPr/>
          <p:nvPr/>
        </p:nvSpPr>
        <p:spPr>
          <a:xfrm>
            <a:off x="889351" y="3255156"/>
            <a:ext cx="4935473" cy="2548744"/>
          </a:xfrm>
          <a:prstGeom prst="cube">
            <a:avLst/>
          </a:prstGeom>
          <a:solidFill>
            <a:srgbClr val="CAA7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Segoe UI" panose="020B0502040204020203" pitchFamily="34" charset="0"/>
                <a:ea typeface="Segoe UI" panose="020B0502040204020203" pitchFamily="34" charset="0"/>
                <a:cs typeface="Segoe UI" panose="020B0502040204020203" pitchFamily="34" charset="0"/>
              </a:rPr>
              <a:t>Rather than following her father's orders, St. Christina held fast to her Christian faith and was ordered to be tortured.</a:t>
            </a:r>
          </a:p>
        </p:txBody>
      </p:sp>
      <p:sp>
        <p:nvSpPr>
          <p:cNvPr id="6" name="Cube 5"/>
          <p:cNvSpPr/>
          <p:nvPr/>
        </p:nvSpPr>
        <p:spPr>
          <a:xfrm>
            <a:off x="889351" y="1326830"/>
            <a:ext cx="4935473" cy="2406872"/>
          </a:xfrm>
          <a:prstGeom prst="cube">
            <a:avLst/>
          </a:prstGeom>
          <a:solidFill>
            <a:srgbClr val="A193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1"/>
                </a:solidFill>
                <a:latin typeface="Segoe UI" panose="020B0502040204020203" pitchFamily="34" charset="0"/>
                <a:ea typeface="Segoe UI" panose="020B0502040204020203" pitchFamily="34" charset="0"/>
                <a:cs typeface="Segoe UI" panose="020B0502040204020203" pitchFamily="34" charset="0"/>
              </a:rPr>
              <a:t>Urbain beat her before throwing her into prison. Her mother came to the prison and pleaded for her daughter to renounce her faith, but she refused.</a:t>
            </a:r>
          </a:p>
        </p:txBody>
      </p:sp>
      <p:sp>
        <p:nvSpPr>
          <p:cNvPr id="12" name="Cube 11">
            <a:extLst>
              <a:ext uri="{FF2B5EF4-FFF2-40B4-BE49-F238E27FC236}">
                <a16:creationId xmlns:a16="http://schemas.microsoft.com/office/drawing/2014/main" id="{3EBDC4F6-D46B-4439-AD68-89DDF0DBCB22}"/>
              </a:ext>
            </a:extLst>
          </p:cNvPr>
          <p:cNvSpPr/>
          <p:nvPr/>
        </p:nvSpPr>
        <p:spPr>
          <a:xfrm>
            <a:off x="5405210" y="3255156"/>
            <a:ext cx="4935473" cy="2548744"/>
          </a:xfrm>
          <a:prstGeom prst="cube">
            <a:avLst/>
          </a:prstGeom>
          <a:solidFill>
            <a:srgbClr val="A193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t>She was raked through flames. Her body was burned but she did not die. That night, an angel appeared to her in her prison cell. Her wounds were healed by the angel.</a:t>
            </a:r>
          </a:p>
        </p:txBody>
      </p:sp>
      <p:sp>
        <p:nvSpPr>
          <p:cNvPr id="10" name="Cube 9">
            <a:extLst>
              <a:ext uri="{FF2B5EF4-FFF2-40B4-BE49-F238E27FC236}">
                <a16:creationId xmlns:a16="http://schemas.microsoft.com/office/drawing/2014/main" id="{C6824C10-4829-4630-A945-F36A6A05EC8B}"/>
              </a:ext>
            </a:extLst>
          </p:cNvPr>
          <p:cNvSpPr/>
          <p:nvPr/>
        </p:nvSpPr>
        <p:spPr>
          <a:xfrm>
            <a:off x="5410551" y="1326830"/>
            <a:ext cx="4935473" cy="2406872"/>
          </a:xfrm>
          <a:prstGeom prst="cube">
            <a:avLst/>
          </a:prstGeom>
          <a:solidFill>
            <a:srgbClr val="CAA7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Segoe UI" panose="020B0502040204020203" pitchFamily="34" charset="0"/>
                <a:ea typeface="Segoe UI" panose="020B0502040204020203" pitchFamily="34" charset="0"/>
                <a:cs typeface="Segoe UI" panose="020B0502040204020203" pitchFamily="34" charset="0"/>
              </a:rPr>
              <a:t>The next day, Urbain took St. Christina to trial and ordered her to worship the pagan gods and beg for forgiveness.</a:t>
            </a:r>
          </a:p>
        </p:txBody>
      </p:sp>
      <p:sp>
        <p:nvSpPr>
          <p:cNvPr id="7" name="TextBox 6">
            <a:extLst>
              <a:ext uri="{FF2B5EF4-FFF2-40B4-BE49-F238E27FC236}">
                <a16:creationId xmlns:a16="http://schemas.microsoft.com/office/drawing/2014/main" id="{9660A835-C225-4A52-BDC6-CE36688C08AC}"/>
              </a:ext>
            </a:extLst>
          </p:cNvPr>
          <p:cNvSpPr txBox="1"/>
          <p:nvPr/>
        </p:nvSpPr>
        <p:spPr>
          <a:xfrm>
            <a:off x="10652636" y="5993781"/>
            <a:ext cx="759826" cy="307777"/>
          </a:xfrm>
          <a:prstGeom prst="rect">
            <a:avLst/>
          </a:prstGeom>
          <a:noFill/>
        </p:spPr>
        <p:txBody>
          <a:bodyPr wrap="square" rtlCol="0">
            <a:spAutoFit/>
          </a:bodyPr>
          <a:lstStyle/>
          <a:p>
            <a:r>
              <a:rPr lang="en-US" sz="1400" dirty="0"/>
              <a:t>4 </a:t>
            </a:r>
          </a:p>
        </p:txBody>
      </p:sp>
    </p:spTree>
    <p:extLst>
      <p:ext uri="{BB962C8B-B14F-4D97-AF65-F5344CB8AC3E}">
        <p14:creationId xmlns:p14="http://schemas.microsoft.com/office/powerpoint/2010/main" val="3147158094"/>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fade">
                                      <p:cBhvr>
                                        <p:cTn id="17" dur="500"/>
                                        <p:tgtEl>
                                          <p:spTgt spid="11"/>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fade">
                                      <p:cBhvr>
                                        <p:cTn id="2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6" grpId="0" animBg="1"/>
      <p:bldP spid="12" grpId="0" animBg="1"/>
      <p:bldP spid="10"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reeform 5"/>
          <p:cNvSpPr>
            <a:spLocks/>
          </p:cNvSpPr>
          <p:nvPr/>
        </p:nvSpPr>
        <p:spPr bwMode="auto">
          <a:xfrm rot="10800000">
            <a:off x="4707269" y="1334307"/>
            <a:ext cx="1614679" cy="2607542"/>
          </a:xfrm>
          <a:custGeom>
            <a:avLst/>
            <a:gdLst/>
            <a:ahLst/>
            <a:cxnLst>
              <a:cxn ang="0">
                <a:pos x="535" y="0"/>
              </a:cxn>
              <a:cxn ang="0">
                <a:pos x="406" y="130"/>
              </a:cxn>
              <a:cxn ang="0">
                <a:pos x="447" y="226"/>
              </a:cxn>
              <a:cxn ang="0">
                <a:pos x="457" y="288"/>
              </a:cxn>
              <a:cxn ang="0">
                <a:pos x="449" y="328"/>
              </a:cxn>
              <a:cxn ang="0">
                <a:pos x="0" y="328"/>
              </a:cxn>
              <a:cxn ang="0">
                <a:pos x="0" y="777"/>
              </a:cxn>
              <a:cxn ang="0">
                <a:pos x="40" y="784"/>
              </a:cxn>
              <a:cxn ang="0">
                <a:pos x="102" y="775"/>
              </a:cxn>
              <a:cxn ang="0">
                <a:pos x="197" y="733"/>
              </a:cxn>
              <a:cxn ang="0">
                <a:pos x="328" y="862"/>
              </a:cxn>
              <a:cxn ang="0">
                <a:pos x="197" y="992"/>
              </a:cxn>
              <a:cxn ang="0">
                <a:pos x="102" y="951"/>
              </a:cxn>
              <a:cxn ang="0">
                <a:pos x="40" y="941"/>
              </a:cxn>
              <a:cxn ang="0">
                <a:pos x="0" y="949"/>
              </a:cxn>
              <a:cxn ang="0">
                <a:pos x="0" y="1394"/>
              </a:cxn>
              <a:cxn ang="0">
                <a:pos x="0" y="1394"/>
              </a:cxn>
              <a:cxn ang="0">
                <a:pos x="0" y="1394"/>
              </a:cxn>
              <a:cxn ang="0">
                <a:pos x="0" y="1394"/>
              </a:cxn>
              <a:cxn ang="0">
                <a:pos x="0" y="1394"/>
              </a:cxn>
              <a:cxn ang="0">
                <a:pos x="446" y="1394"/>
              </a:cxn>
              <a:cxn ang="0">
                <a:pos x="453" y="1434"/>
              </a:cxn>
              <a:cxn ang="0">
                <a:pos x="444" y="1497"/>
              </a:cxn>
              <a:cxn ang="0">
                <a:pos x="403" y="1592"/>
              </a:cxn>
              <a:cxn ang="0">
                <a:pos x="532" y="1722"/>
              </a:cxn>
              <a:cxn ang="0">
                <a:pos x="661" y="1592"/>
              </a:cxn>
              <a:cxn ang="0">
                <a:pos x="620" y="1496"/>
              </a:cxn>
              <a:cxn ang="0">
                <a:pos x="610" y="1434"/>
              </a:cxn>
              <a:cxn ang="0">
                <a:pos x="618" y="1394"/>
              </a:cxn>
              <a:cxn ang="0">
                <a:pos x="1067" y="1394"/>
              </a:cxn>
              <a:cxn ang="0">
                <a:pos x="1067" y="945"/>
              </a:cxn>
              <a:cxn ang="0">
                <a:pos x="1028" y="938"/>
              </a:cxn>
              <a:cxn ang="0">
                <a:pos x="965" y="947"/>
              </a:cxn>
              <a:cxn ang="0">
                <a:pos x="870" y="989"/>
              </a:cxn>
              <a:cxn ang="0">
                <a:pos x="739" y="859"/>
              </a:cxn>
              <a:cxn ang="0">
                <a:pos x="870" y="730"/>
              </a:cxn>
              <a:cxn ang="0">
                <a:pos x="965" y="771"/>
              </a:cxn>
              <a:cxn ang="0">
                <a:pos x="1028" y="781"/>
              </a:cxn>
              <a:cxn ang="0">
                <a:pos x="1067" y="773"/>
              </a:cxn>
              <a:cxn ang="0">
                <a:pos x="1067" y="328"/>
              </a:cxn>
              <a:cxn ang="0">
                <a:pos x="1067" y="328"/>
              </a:cxn>
              <a:cxn ang="0">
                <a:pos x="1067" y="328"/>
              </a:cxn>
              <a:cxn ang="0">
                <a:pos x="621" y="328"/>
              </a:cxn>
              <a:cxn ang="0">
                <a:pos x="614" y="288"/>
              </a:cxn>
              <a:cxn ang="0">
                <a:pos x="624" y="225"/>
              </a:cxn>
              <a:cxn ang="0">
                <a:pos x="664" y="130"/>
              </a:cxn>
              <a:cxn ang="0">
                <a:pos x="535" y="0"/>
              </a:cxn>
            </a:cxnLst>
            <a:rect l="0" t="0" r="r" b="b"/>
            <a:pathLst>
              <a:path w="1067" h="1722">
                <a:moveTo>
                  <a:pt x="535" y="0"/>
                </a:moveTo>
                <a:cubicBezTo>
                  <a:pt x="464" y="0"/>
                  <a:pt x="406" y="58"/>
                  <a:pt x="406" y="130"/>
                </a:cubicBezTo>
                <a:cubicBezTo>
                  <a:pt x="406" y="168"/>
                  <a:pt x="422" y="202"/>
                  <a:pt x="447" y="226"/>
                </a:cubicBezTo>
                <a:cubicBezTo>
                  <a:pt x="452" y="245"/>
                  <a:pt x="457" y="266"/>
                  <a:pt x="457" y="288"/>
                </a:cubicBezTo>
                <a:cubicBezTo>
                  <a:pt x="457" y="306"/>
                  <a:pt x="453" y="319"/>
                  <a:pt x="449" y="328"/>
                </a:cubicBezTo>
                <a:cubicBezTo>
                  <a:pt x="0" y="328"/>
                  <a:pt x="0" y="328"/>
                  <a:pt x="0" y="328"/>
                </a:cubicBezTo>
                <a:cubicBezTo>
                  <a:pt x="0" y="777"/>
                  <a:pt x="0" y="777"/>
                  <a:pt x="0" y="777"/>
                </a:cubicBezTo>
                <a:cubicBezTo>
                  <a:pt x="9" y="781"/>
                  <a:pt x="21" y="784"/>
                  <a:pt x="40" y="784"/>
                </a:cubicBezTo>
                <a:cubicBezTo>
                  <a:pt x="62" y="784"/>
                  <a:pt x="83" y="780"/>
                  <a:pt x="102" y="775"/>
                </a:cubicBezTo>
                <a:cubicBezTo>
                  <a:pt x="126" y="749"/>
                  <a:pt x="160" y="733"/>
                  <a:pt x="197" y="733"/>
                </a:cubicBezTo>
                <a:cubicBezTo>
                  <a:pt x="270" y="733"/>
                  <a:pt x="328" y="791"/>
                  <a:pt x="328" y="862"/>
                </a:cubicBezTo>
                <a:cubicBezTo>
                  <a:pt x="328" y="934"/>
                  <a:pt x="270" y="992"/>
                  <a:pt x="197" y="992"/>
                </a:cubicBezTo>
                <a:cubicBezTo>
                  <a:pt x="160" y="992"/>
                  <a:pt x="126" y="976"/>
                  <a:pt x="102" y="951"/>
                </a:cubicBezTo>
                <a:cubicBezTo>
                  <a:pt x="83" y="946"/>
                  <a:pt x="62" y="941"/>
                  <a:pt x="40" y="941"/>
                </a:cubicBezTo>
                <a:cubicBezTo>
                  <a:pt x="21" y="941"/>
                  <a:pt x="9" y="944"/>
                  <a:pt x="0" y="949"/>
                </a:cubicBezTo>
                <a:cubicBezTo>
                  <a:pt x="0" y="1394"/>
                  <a:pt x="0" y="1394"/>
                  <a:pt x="0" y="1394"/>
                </a:cubicBezTo>
                <a:cubicBezTo>
                  <a:pt x="0" y="1394"/>
                  <a:pt x="0" y="1394"/>
                  <a:pt x="0" y="1394"/>
                </a:cubicBezTo>
                <a:cubicBezTo>
                  <a:pt x="0" y="1394"/>
                  <a:pt x="0" y="1394"/>
                  <a:pt x="0" y="1394"/>
                </a:cubicBezTo>
                <a:cubicBezTo>
                  <a:pt x="0" y="1394"/>
                  <a:pt x="0" y="1394"/>
                  <a:pt x="0" y="1394"/>
                </a:cubicBezTo>
                <a:cubicBezTo>
                  <a:pt x="0" y="1394"/>
                  <a:pt x="0" y="1394"/>
                  <a:pt x="0" y="1394"/>
                </a:cubicBezTo>
                <a:cubicBezTo>
                  <a:pt x="446" y="1394"/>
                  <a:pt x="446" y="1394"/>
                  <a:pt x="446" y="1394"/>
                </a:cubicBezTo>
                <a:cubicBezTo>
                  <a:pt x="450" y="1403"/>
                  <a:pt x="453" y="1415"/>
                  <a:pt x="453" y="1434"/>
                </a:cubicBezTo>
                <a:cubicBezTo>
                  <a:pt x="453" y="1456"/>
                  <a:pt x="449" y="1477"/>
                  <a:pt x="444" y="1497"/>
                </a:cubicBezTo>
                <a:cubicBezTo>
                  <a:pt x="419" y="1520"/>
                  <a:pt x="403" y="1554"/>
                  <a:pt x="403" y="1592"/>
                </a:cubicBezTo>
                <a:cubicBezTo>
                  <a:pt x="403" y="1664"/>
                  <a:pt x="461" y="1722"/>
                  <a:pt x="532" y="1722"/>
                </a:cubicBezTo>
                <a:cubicBezTo>
                  <a:pt x="603" y="1722"/>
                  <a:pt x="661" y="1664"/>
                  <a:pt x="661" y="1592"/>
                </a:cubicBezTo>
                <a:cubicBezTo>
                  <a:pt x="661" y="1554"/>
                  <a:pt x="645" y="1520"/>
                  <a:pt x="620" y="1496"/>
                </a:cubicBezTo>
                <a:cubicBezTo>
                  <a:pt x="615" y="1477"/>
                  <a:pt x="610" y="1456"/>
                  <a:pt x="610" y="1434"/>
                </a:cubicBezTo>
                <a:cubicBezTo>
                  <a:pt x="610" y="1415"/>
                  <a:pt x="614" y="1403"/>
                  <a:pt x="618" y="1394"/>
                </a:cubicBezTo>
                <a:cubicBezTo>
                  <a:pt x="1067" y="1394"/>
                  <a:pt x="1067" y="1394"/>
                  <a:pt x="1067" y="1394"/>
                </a:cubicBezTo>
                <a:cubicBezTo>
                  <a:pt x="1067" y="945"/>
                  <a:pt x="1067" y="945"/>
                  <a:pt x="1067" y="945"/>
                </a:cubicBezTo>
                <a:cubicBezTo>
                  <a:pt x="1058" y="941"/>
                  <a:pt x="1046" y="938"/>
                  <a:pt x="1028" y="938"/>
                </a:cubicBezTo>
                <a:cubicBezTo>
                  <a:pt x="1006" y="938"/>
                  <a:pt x="985" y="942"/>
                  <a:pt x="965" y="947"/>
                </a:cubicBezTo>
                <a:cubicBezTo>
                  <a:pt x="942" y="973"/>
                  <a:pt x="908" y="989"/>
                  <a:pt x="870" y="989"/>
                </a:cubicBezTo>
                <a:cubicBezTo>
                  <a:pt x="798" y="989"/>
                  <a:pt x="739" y="931"/>
                  <a:pt x="739" y="859"/>
                </a:cubicBezTo>
                <a:cubicBezTo>
                  <a:pt x="739" y="788"/>
                  <a:pt x="798" y="730"/>
                  <a:pt x="870" y="730"/>
                </a:cubicBezTo>
                <a:cubicBezTo>
                  <a:pt x="907" y="730"/>
                  <a:pt x="941" y="746"/>
                  <a:pt x="965" y="771"/>
                </a:cubicBezTo>
                <a:cubicBezTo>
                  <a:pt x="984" y="776"/>
                  <a:pt x="1005" y="781"/>
                  <a:pt x="1028" y="781"/>
                </a:cubicBezTo>
                <a:cubicBezTo>
                  <a:pt x="1046" y="781"/>
                  <a:pt x="1058" y="777"/>
                  <a:pt x="1067" y="773"/>
                </a:cubicBezTo>
                <a:cubicBezTo>
                  <a:pt x="1067" y="328"/>
                  <a:pt x="1067" y="328"/>
                  <a:pt x="1067" y="328"/>
                </a:cubicBezTo>
                <a:cubicBezTo>
                  <a:pt x="1067" y="328"/>
                  <a:pt x="1067" y="328"/>
                  <a:pt x="1067" y="328"/>
                </a:cubicBezTo>
                <a:cubicBezTo>
                  <a:pt x="1067" y="328"/>
                  <a:pt x="1067" y="328"/>
                  <a:pt x="1067" y="328"/>
                </a:cubicBezTo>
                <a:cubicBezTo>
                  <a:pt x="621" y="328"/>
                  <a:pt x="621" y="328"/>
                  <a:pt x="621" y="328"/>
                </a:cubicBezTo>
                <a:cubicBezTo>
                  <a:pt x="617" y="319"/>
                  <a:pt x="614" y="306"/>
                  <a:pt x="614" y="288"/>
                </a:cubicBezTo>
                <a:cubicBezTo>
                  <a:pt x="614" y="266"/>
                  <a:pt x="618" y="245"/>
                  <a:pt x="624" y="225"/>
                </a:cubicBezTo>
                <a:cubicBezTo>
                  <a:pt x="649" y="201"/>
                  <a:pt x="664" y="168"/>
                  <a:pt x="664" y="130"/>
                </a:cubicBezTo>
                <a:cubicBezTo>
                  <a:pt x="664" y="58"/>
                  <a:pt x="606" y="0"/>
                  <a:pt x="535" y="0"/>
                </a:cubicBezTo>
              </a:path>
            </a:pathLst>
          </a:custGeom>
          <a:solidFill>
            <a:srgbClr val="A193CD"/>
          </a:solidFill>
          <a:ln w="12700">
            <a:solidFill>
              <a:srgbClr val="614BA3"/>
            </a:solid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9" name="TextBox 8"/>
          <p:cNvSpPr txBox="1"/>
          <p:nvPr/>
        </p:nvSpPr>
        <p:spPr>
          <a:xfrm>
            <a:off x="558220" y="1295180"/>
            <a:ext cx="3825867" cy="2585323"/>
          </a:xfrm>
          <a:prstGeom prst="rect">
            <a:avLst/>
          </a:prstGeom>
          <a:noFill/>
          <a:effectLst/>
        </p:spPr>
        <p:txBody>
          <a:bodyPr wrap="square" rtlCol="0">
            <a:spAutoFit/>
          </a:bodyPr>
          <a:lstStyle/>
          <a:p>
            <a:r>
              <a:rPr lang="en-US" dirty="0">
                <a:latin typeface="Segoe UI" panose="020B0502040204020203" pitchFamily="34" charset="0"/>
                <a:ea typeface="Segoe UI" panose="020B0502040204020203" pitchFamily="34" charset="0"/>
                <a:cs typeface="Segoe UI" panose="020B0502040204020203" pitchFamily="34" charset="0"/>
              </a:rPr>
              <a:t>When her father found her unharmed, he ordered a millstone to be tied around her neck and she was thrown into a lake. As she sank, an angel sustained and untied her. When she reappeared above the water, Urbain attributed her survival to sorcery.</a:t>
            </a:r>
          </a:p>
          <a:p>
            <a:pPr algn="r"/>
            <a:r>
              <a:rPr lang="en-US" i="1" dirty="0">
                <a:solidFill>
                  <a:schemeClr val="accent2"/>
                </a:solidFill>
              </a:rPr>
              <a:t>.</a:t>
            </a:r>
          </a:p>
        </p:txBody>
      </p:sp>
      <p:sp>
        <p:nvSpPr>
          <p:cNvPr id="10" name="TextBox 9"/>
          <p:cNvSpPr txBox="1"/>
          <p:nvPr/>
        </p:nvSpPr>
        <p:spPr>
          <a:xfrm>
            <a:off x="8610394" y="3331965"/>
            <a:ext cx="3345026" cy="2308324"/>
          </a:xfrm>
          <a:prstGeom prst="rect">
            <a:avLst/>
          </a:prstGeom>
          <a:noFill/>
          <a:effectLst/>
        </p:spPr>
        <p:txBody>
          <a:bodyPr wrap="square" rtlCol="0">
            <a:spAutoFit/>
          </a:bodyPr>
          <a:lstStyle/>
          <a:p>
            <a:r>
              <a:rPr lang="en-US" dirty="0">
                <a:latin typeface="Segoe UI" panose="020B0502040204020203" pitchFamily="34" charset="0"/>
                <a:ea typeface="Segoe UI" panose="020B0502040204020203" pitchFamily="34" charset="0"/>
                <a:cs typeface="Segoe UI" panose="020B0502040204020203" pitchFamily="34" charset="0"/>
              </a:rPr>
              <a:t>While in her cell, she converted nearly 300 people. A new governor arrived and resumed her torture. She survived five days in a red-hot furnace and was finally executed when she was shot in the heart            with an arrow.</a:t>
            </a:r>
          </a:p>
        </p:txBody>
      </p:sp>
      <p:sp>
        <p:nvSpPr>
          <p:cNvPr id="11" name="TextBox 10"/>
          <p:cNvSpPr txBox="1"/>
          <p:nvPr/>
        </p:nvSpPr>
        <p:spPr>
          <a:xfrm>
            <a:off x="8610394" y="1978417"/>
            <a:ext cx="3124200" cy="923330"/>
          </a:xfrm>
          <a:prstGeom prst="rect">
            <a:avLst/>
          </a:prstGeom>
          <a:noFill/>
          <a:effectLst/>
        </p:spPr>
        <p:txBody>
          <a:bodyPr wrap="square" rtlCol="0">
            <a:spAutoFit/>
          </a:bodyPr>
          <a:lstStyle/>
          <a:p>
            <a:r>
              <a:rPr lang="en-US" dirty="0">
                <a:latin typeface="Segoe UI" panose="020B0502040204020203" pitchFamily="34" charset="0"/>
                <a:ea typeface="Segoe UI" panose="020B0502040204020203" pitchFamily="34" charset="0"/>
                <a:cs typeface="Segoe UI" panose="020B0502040204020203" pitchFamily="34" charset="0"/>
              </a:rPr>
              <a:t>He decided to execute her the following morning but he died suddenly that night.</a:t>
            </a:r>
          </a:p>
        </p:txBody>
      </p:sp>
      <p:sp>
        <p:nvSpPr>
          <p:cNvPr id="12" name="TextBox 11"/>
          <p:cNvSpPr txBox="1"/>
          <p:nvPr/>
        </p:nvSpPr>
        <p:spPr>
          <a:xfrm>
            <a:off x="536688" y="3632944"/>
            <a:ext cx="3834866" cy="2031325"/>
          </a:xfrm>
          <a:prstGeom prst="rect">
            <a:avLst/>
          </a:prstGeom>
          <a:noFill/>
          <a:effectLst/>
        </p:spPr>
        <p:txBody>
          <a:bodyPr wrap="square" rtlCol="0">
            <a:spAutoFit/>
          </a:bodyPr>
          <a:lstStyle/>
          <a:p>
            <a:r>
              <a:rPr lang="en-US" dirty="0">
                <a:latin typeface="Segoe UI" panose="020B0502040204020203" pitchFamily="34" charset="0"/>
                <a:ea typeface="Segoe UI" panose="020B0502040204020203" pitchFamily="34" charset="0"/>
                <a:cs typeface="Segoe UI" panose="020B0502040204020203" pitchFamily="34" charset="0"/>
              </a:rPr>
              <a:t>The region's governor was sent to execute St. Christina's punishment in place of her father, but she survived every torture. When fellow believers heard of the miracles, they began to gather at her cell.</a:t>
            </a:r>
          </a:p>
          <a:p>
            <a:pPr algn="r"/>
            <a:r>
              <a:rPr lang="en-US" i="1" dirty="0">
                <a:solidFill>
                  <a:schemeClr val="accent4"/>
                </a:solidFill>
              </a:rPr>
              <a:t>.</a:t>
            </a:r>
          </a:p>
        </p:txBody>
      </p:sp>
      <p:sp>
        <p:nvSpPr>
          <p:cNvPr id="13" name="TextBox 12">
            <a:extLst>
              <a:ext uri="{FF2B5EF4-FFF2-40B4-BE49-F238E27FC236}">
                <a16:creationId xmlns:a16="http://schemas.microsoft.com/office/drawing/2014/main" id="{DC502948-6944-4A21-B56A-774A773537C9}"/>
              </a:ext>
            </a:extLst>
          </p:cNvPr>
          <p:cNvSpPr txBox="1"/>
          <p:nvPr/>
        </p:nvSpPr>
        <p:spPr>
          <a:xfrm>
            <a:off x="-1" y="122806"/>
            <a:ext cx="8343901" cy="769441"/>
          </a:xfrm>
          <a:prstGeom prst="rect">
            <a:avLst/>
          </a:prstGeom>
          <a:solidFill>
            <a:srgbClr val="CAA75B"/>
          </a:solidFill>
        </p:spPr>
        <p:txBody>
          <a:bodyPr wrap="square" rtlCol="0">
            <a:spAutoFit/>
          </a:bodyPr>
          <a:lstStyle/>
          <a:p>
            <a:pPr algn="ctr"/>
            <a:r>
              <a:rPr lang="en-US" sz="4400" dirty="0">
                <a:solidFill>
                  <a:srgbClr val="3A3A3A"/>
                </a:solidFill>
                <a:latin typeface="Segoe UI" panose="020B0502040204020203" pitchFamily="34" charset="0"/>
                <a:ea typeface="Segoe UI" panose="020B0502040204020203" pitchFamily="34" charset="0"/>
                <a:cs typeface="Segoe UI" panose="020B0502040204020203" pitchFamily="34" charset="0"/>
              </a:rPr>
              <a:t>The Life of Saint Christina </a:t>
            </a:r>
            <a:r>
              <a:rPr lang="en-US" sz="2000" i="1" dirty="0">
                <a:solidFill>
                  <a:srgbClr val="3A3A3A"/>
                </a:solidFill>
                <a:latin typeface="Segoe UI" panose="020B0502040204020203" pitchFamily="34" charset="0"/>
                <a:ea typeface="Segoe UI" panose="020B0502040204020203" pitchFamily="34" charset="0"/>
                <a:cs typeface="Segoe UI" panose="020B0502040204020203" pitchFamily="34" charset="0"/>
              </a:rPr>
              <a:t>(continued)</a:t>
            </a:r>
          </a:p>
        </p:txBody>
      </p:sp>
      <p:sp>
        <p:nvSpPr>
          <p:cNvPr id="14" name="Freeform 5">
            <a:extLst>
              <a:ext uri="{FF2B5EF4-FFF2-40B4-BE49-F238E27FC236}">
                <a16:creationId xmlns:a16="http://schemas.microsoft.com/office/drawing/2014/main" id="{650D5647-48B3-4244-9933-4DD6A6932299}"/>
              </a:ext>
            </a:extLst>
          </p:cNvPr>
          <p:cNvSpPr>
            <a:spLocks/>
          </p:cNvSpPr>
          <p:nvPr/>
        </p:nvSpPr>
        <p:spPr bwMode="auto">
          <a:xfrm rot="5400000">
            <a:off x="6324285" y="1334308"/>
            <a:ext cx="1614679" cy="2607542"/>
          </a:xfrm>
          <a:custGeom>
            <a:avLst/>
            <a:gdLst/>
            <a:ahLst/>
            <a:cxnLst>
              <a:cxn ang="0">
                <a:pos x="535" y="0"/>
              </a:cxn>
              <a:cxn ang="0">
                <a:pos x="406" y="130"/>
              </a:cxn>
              <a:cxn ang="0">
                <a:pos x="447" y="226"/>
              </a:cxn>
              <a:cxn ang="0">
                <a:pos x="457" y="288"/>
              </a:cxn>
              <a:cxn ang="0">
                <a:pos x="449" y="328"/>
              </a:cxn>
              <a:cxn ang="0">
                <a:pos x="0" y="328"/>
              </a:cxn>
              <a:cxn ang="0">
                <a:pos x="0" y="777"/>
              </a:cxn>
              <a:cxn ang="0">
                <a:pos x="40" y="784"/>
              </a:cxn>
              <a:cxn ang="0">
                <a:pos x="102" y="775"/>
              </a:cxn>
              <a:cxn ang="0">
                <a:pos x="197" y="733"/>
              </a:cxn>
              <a:cxn ang="0">
                <a:pos x="328" y="862"/>
              </a:cxn>
              <a:cxn ang="0">
                <a:pos x="197" y="992"/>
              </a:cxn>
              <a:cxn ang="0">
                <a:pos x="102" y="951"/>
              </a:cxn>
              <a:cxn ang="0">
                <a:pos x="40" y="941"/>
              </a:cxn>
              <a:cxn ang="0">
                <a:pos x="0" y="949"/>
              </a:cxn>
              <a:cxn ang="0">
                <a:pos x="0" y="1394"/>
              </a:cxn>
              <a:cxn ang="0">
                <a:pos x="0" y="1394"/>
              </a:cxn>
              <a:cxn ang="0">
                <a:pos x="0" y="1394"/>
              </a:cxn>
              <a:cxn ang="0">
                <a:pos x="0" y="1394"/>
              </a:cxn>
              <a:cxn ang="0">
                <a:pos x="0" y="1394"/>
              </a:cxn>
              <a:cxn ang="0">
                <a:pos x="446" y="1394"/>
              </a:cxn>
              <a:cxn ang="0">
                <a:pos x="453" y="1434"/>
              </a:cxn>
              <a:cxn ang="0">
                <a:pos x="444" y="1497"/>
              </a:cxn>
              <a:cxn ang="0">
                <a:pos x="403" y="1592"/>
              </a:cxn>
              <a:cxn ang="0">
                <a:pos x="532" y="1722"/>
              </a:cxn>
              <a:cxn ang="0">
                <a:pos x="661" y="1592"/>
              </a:cxn>
              <a:cxn ang="0">
                <a:pos x="620" y="1496"/>
              </a:cxn>
              <a:cxn ang="0">
                <a:pos x="610" y="1434"/>
              </a:cxn>
              <a:cxn ang="0">
                <a:pos x="618" y="1394"/>
              </a:cxn>
              <a:cxn ang="0">
                <a:pos x="1067" y="1394"/>
              </a:cxn>
              <a:cxn ang="0">
                <a:pos x="1067" y="945"/>
              </a:cxn>
              <a:cxn ang="0">
                <a:pos x="1028" y="938"/>
              </a:cxn>
              <a:cxn ang="0">
                <a:pos x="965" y="947"/>
              </a:cxn>
              <a:cxn ang="0">
                <a:pos x="870" y="989"/>
              </a:cxn>
              <a:cxn ang="0">
                <a:pos x="739" y="859"/>
              </a:cxn>
              <a:cxn ang="0">
                <a:pos x="870" y="730"/>
              </a:cxn>
              <a:cxn ang="0">
                <a:pos x="965" y="771"/>
              </a:cxn>
              <a:cxn ang="0">
                <a:pos x="1028" y="781"/>
              </a:cxn>
              <a:cxn ang="0">
                <a:pos x="1067" y="773"/>
              </a:cxn>
              <a:cxn ang="0">
                <a:pos x="1067" y="328"/>
              </a:cxn>
              <a:cxn ang="0">
                <a:pos x="1067" y="328"/>
              </a:cxn>
              <a:cxn ang="0">
                <a:pos x="1067" y="328"/>
              </a:cxn>
              <a:cxn ang="0">
                <a:pos x="621" y="328"/>
              </a:cxn>
              <a:cxn ang="0">
                <a:pos x="614" y="288"/>
              </a:cxn>
              <a:cxn ang="0">
                <a:pos x="624" y="225"/>
              </a:cxn>
              <a:cxn ang="0">
                <a:pos x="664" y="130"/>
              </a:cxn>
              <a:cxn ang="0">
                <a:pos x="535" y="0"/>
              </a:cxn>
            </a:cxnLst>
            <a:rect l="0" t="0" r="r" b="b"/>
            <a:pathLst>
              <a:path w="1067" h="1722">
                <a:moveTo>
                  <a:pt x="535" y="0"/>
                </a:moveTo>
                <a:cubicBezTo>
                  <a:pt x="464" y="0"/>
                  <a:pt x="406" y="58"/>
                  <a:pt x="406" y="130"/>
                </a:cubicBezTo>
                <a:cubicBezTo>
                  <a:pt x="406" y="168"/>
                  <a:pt x="422" y="202"/>
                  <a:pt x="447" y="226"/>
                </a:cubicBezTo>
                <a:cubicBezTo>
                  <a:pt x="452" y="245"/>
                  <a:pt x="457" y="266"/>
                  <a:pt x="457" y="288"/>
                </a:cubicBezTo>
                <a:cubicBezTo>
                  <a:pt x="457" y="306"/>
                  <a:pt x="453" y="319"/>
                  <a:pt x="449" y="328"/>
                </a:cubicBezTo>
                <a:cubicBezTo>
                  <a:pt x="0" y="328"/>
                  <a:pt x="0" y="328"/>
                  <a:pt x="0" y="328"/>
                </a:cubicBezTo>
                <a:cubicBezTo>
                  <a:pt x="0" y="777"/>
                  <a:pt x="0" y="777"/>
                  <a:pt x="0" y="777"/>
                </a:cubicBezTo>
                <a:cubicBezTo>
                  <a:pt x="9" y="781"/>
                  <a:pt x="21" y="784"/>
                  <a:pt x="40" y="784"/>
                </a:cubicBezTo>
                <a:cubicBezTo>
                  <a:pt x="62" y="784"/>
                  <a:pt x="83" y="780"/>
                  <a:pt x="102" y="775"/>
                </a:cubicBezTo>
                <a:cubicBezTo>
                  <a:pt x="126" y="749"/>
                  <a:pt x="160" y="733"/>
                  <a:pt x="197" y="733"/>
                </a:cubicBezTo>
                <a:cubicBezTo>
                  <a:pt x="270" y="733"/>
                  <a:pt x="328" y="791"/>
                  <a:pt x="328" y="862"/>
                </a:cubicBezTo>
                <a:cubicBezTo>
                  <a:pt x="328" y="934"/>
                  <a:pt x="270" y="992"/>
                  <a:pt x="197" y="992"/>
                </a:cubicBezTo>
                <a:cubicBezTo>
                  <a:pt x="160" y="992"/>
                  <a:pt x="126" y="976"/>
                  <a:pt x="102" y="951"/>
                </a:cubicBezTo>
                <a:cubicBezTo>
                  <a:pt x="83" y="946"/>
                  <a:pt x="62" y="941"/>
                  <a:pt x="40" y="941"/>
                </a:cubicBezTo>
                <a:cubicBezTo>
                  <a:pt x="21" y="941"/>
                  <a:pt x="9" y="944"/>
                  <a:pt x="0" y="949"/>
                </a:cubicBezTo>
                <a:cubicBezTo>
                  <a:pt x="0" y="1394"/>
                  <a:pt x="0" y="1394"/>
                  <a:pt x="0" y="1394"/>
                </a:cubicBezTo>
                <a:cubicBezTo>
                  <a:pt x="0" y="1394"/>
                  <a:pt x="0" y="1394"/>
                  <a:pt x="0" y="1394"/>
                </a:cubicBezTo>
                <a:cubicBezTo>
                  <a:pt x="0" y="1394"/>
                  <a:pt x="0" y="1394"/>
                  <a:pt x="0" y="1394"/>
                </a:cubicBezTo>
                <a:cubicBezTo>
                  <a:pt x="0" y="1394"/>
                  <a:pt x="0" y="1394"/>
                  <a:pt x="0" y="1394"/>
                </a:cubicBezTo>
                <a:cubicBezTo>
                  <a:pt x="0" y="1394"/>
                  <a:pt x="0" y="1394"/>
                  <a:pt x="0" y="1394"/>
                </a:cubicBezTo>
                <a:cubicBezTo>
                  <a:pt x="446" y="1394"/>
                  <a:pt x="446" y="1394"/>
                  <a:pt x="446" y="1394"/>
                </a:cubicBezTo>
                <a:cubicBezTo>
                  <a:pt x="450" y="1403"/>
                  <a:pt x="453" y="1415"/>
                  <a:pt x="453" y="1434"/>
                </a:cubicBezTo>
                <a:cubicBezTo>
                  <a:pt x="453" y="1456"/>
                  <a:pt x="449" y="1477"/>
                  <a:pt x="444" y="1497"/>
                </a:cubicBezTo>
                <a:cubicBezTo>
                  <a:pt x="419" y="1520"/>
                  <a:pt x="403" y="1554"/>
                  <a:pt x="403" y="1592"/>
                </a:cubicBezTo>
                <a:cubicBezTo>
                  <a:pt x="403" y="1664"/>
                  <a:pt x="461" y="1722"/>
                  <a:pt x="532" y="1722"/>
                </a:cubicBezTo>
                <a:cubicBezTo>
                  <a:pt x="603" y="1722"/>
                  <a:pt x="661" y="1664"/>
                  <a:pt x="661" y="1592"/>
                </a:cubicBezTo>
                <a:cubicBezTo>
                  <a:pt x="661" y="1554"/>
                  <a:pt x="645" y="1520"/>
                  <a:pt x="620" y="1496"/>
                </a:cubicBezTo>
                <a:cubicBezTo>
                  <a:pt x="615" y="1477"/>
                  <a:pt x="610" y="1456"/>
                  <a:pt x="610" y="1434"/>
                </a:cubicBezTo>
                <a:cubicBezTo>
                  <a:pt x="610" y="1415"/>
                  <a:pt x="614" y="1403"/>
                  <a:pt x="618" y="1394"/>
                </a:cubicBezTo>
                <a:cubicBezTo>
                  <a:pt x="1067" y="1394"/>
                  <a:pt x="1067" y="1394"/>
                  <a:pt x="1067" y="1394"/>
                </a:cubicBezTo>
                <a:cubicBezTo>
                  <a:pt x="1067" y="945"/>
                  <a:pt x="1067" y="945"/>
                  <a:pt x="1067" y="945"/>
                </a:cubicBezTo>
                <a:cubicBezTo>
                  <a:pt x="1058" y="941"/>
                  <a:pt x="1046" y="938"/>
                  <a:pt x="1028" y="938"/>
                </a:cubicBezTo>
                <a:cubicBezTo>
                  <a:pt x="1006" y="938"/>
                  <a:pt x="985" y="942"/>
                  <a:pt x="965" y="947"/>
                </a:cubicBezTo>
                <a:cubicBezTo>
                  <a:pt x="942" y="973"/>
                  <a:pt x="908" y="989"/>
                  <a:pt x="870" y="989"/>
                </a:cubicBezTo>
                <a:cubicBezTo>
                  <a:pt x="798" y="989"/>
                  <a:pt x="739" y="931"/>
                  <a:pt x="739" y="859"/>
                </a:cubicBezTo>
                <a:cubicBezTo>
                  <a:pt x="739" y="788"/>
                  <a:pt x="798" y="730"/>
                  <a:pt x="870" y="730"/>
                </a:cubicBezTo>
                <a:cubicBezTo>
                  <a:pt x="907" y="730"/>
                  <a:pt x="941" y="746"/>
                  <a:pt x="965" y="771"/>
                </a:cubicBezTo>
                <a:cubicBezTo>
                  <a:pt x="984" y="776"/>
                  <a:pt x="1005" y="781"/>
                  <a:pt x="1028" y="781"/>
                </a:cubicBezTo>
                <a:cubicBezTo>
                  <a:pt x="1046" y="781"/>
                  <a:pt x="1058" y="777"/>
                  <a:pt x="1067" y="773"/>
                </a:cubicBezTo>
                <a:cubicBezTo>
                  <a:pt x="1067" y="328"/>
                  <a:pt x="1067" y="328"/>
                  <a:pt x="1067" y="328"/>
                </a:cubicBezTo>
                <a:cubicBezTo>
                  <a:pt x="1067" y="328"/>
                  <a:pt x="1067" y="328"/>
                  <a:pt x="1067" y="328"/>
                </a:cubicBezTo>
                <a:cubicBezTo>
                  <a:pt x="1067" y="328"/>
                  <a:pt x="1067" y="328"/>
                  <a:pt x="1067" y="328"/>
                </a:cubicBezTo>
                <a:cubicBezTo>
                  <a:pt x="621" y="328"/>
                  <a:pt x="621" y="328"/>
                  <a:pt x="621" y="328"/>
                </a:cubicBezTo>
                <a:cubicBezTo>
                  <a:pt x="617" y="319"/>
                  <a:pt x="614" y="306"/>
                  <a:pt x="614" y="288"/>
                </a:cubicBezTo>
                <a:cubicBezTo>
                  <a:pt x="614" y="266"/>
                  <a:pt x="618" y="245"/>
                  <a:pt x="624" y="225"/>
                </a:cubicBezTo>
                <a:cubicBezTo>
                  <a:pt x="649" y="201"/>
                  <a:pt x="664" y="168"/>
                  <a:pt x="664" y="130"/>
                </a:cubicBezTo>
                <a:cubicBezTo>
                  <a:pt x="664" y="58"/>
                  <a:pt x="606" y="0"/>
                  <a:pt x="535" y="0"/>
                </a:cubicBezTo>
              </a:path>
            </a:pathLst>
          </a:custGeom>
          <a:solidFill>
            <a:srgbClr val="CAA75B"/>
          </a:solidFill>
          <a:ln w="12700">
            <a:solidFill>
              <a:srgbClr val="8B6E2D"/>
            </a:solid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15" name="Freeform 5">
            <a:extLst>
              <a:ext uri="{FF2B5EF4-FFF2-40B4-BE49-F238E27FC236}">
                <a16:creationId xmlns:a16="http://schemas.microsoft.com/office/drawing/2014/main" id="{82DDE060-8F4E-4D2E-B3F1-0BD4941239B4}"/>
              </a:ext>
            </a:extLst>
          </p:cNvPr>
          <p:cNvSpPr>
            <a:spLocks/>
          </p:cNvSpPr>
          <p:nvPr/>
        </p:nvSpPr>
        <p:spPr bwMode="auto">
          <a:xfrm rot="5400000">
            <a:off x="4708587" y="2951200"/>
            <a:ext cx="1614679" cy="2607542"/>
          </a:xfrm>
          <a:custGeom>
            <a:avLst/>
            <a:gdLst/>
            <a:ahLst/>
            <a:cxnLst>
              <a:cxn ang="0">
                <a:pos x="535" y="0"/>
              </a:cxn>
              <a:cxn ang="0">
                <a:pos x="406" y="130"/>
              </a:cxn>
              <a:cxn ang="0">
                <a:pos x="447" y="226"/>
              </a:cxn>
              <a:cxn ang="0">
                <a:pos x="457" y="288"/>
              </a:cxn>
              <a:cxn ang="0">
                <a:pos x="449" y="328"/>
              </a:cxn>
              <a:cxn ang="0">
                <a:pos x="0" y="328"/>
              </a:cxn>
              <a:cxn ang="0">
                <a:pos x="0" y="777"/>
              </a:cxn>
              <a:cxn ang="0">
                <a:pos x="40" y="784"/>
              </a:cxn>
              <a:cxn ang="0">
                <a:pos x="102" y="775"/>
              </a:cxn>
              <a:cxn ang="0">
                <a:pos x="197" y="733"/>
              </a:cxn>
              <a:cxn ang="0">
                <a:pos x="328" y="862"/>
              </a:cxn>
              <a:cxn ang="0">
                <a:pos x="197" y="992"/>
              </a:cxn>
              <a:cxn ang="0">
                <a:pos x="102" y="951"/>
              </a:cxn>
              <a:cxn ang="0">
                <a:pos x="40" y="941"/>
              </a:cxn>
              <a:cxn ang="0">
                <a:pos x="0" y="949"/>
              </a:cxn>
              <a:cxn ang="0">
                <a:pos x="0" y="1394"/>
              </a:cxn>
              <a:cxn ang="0">
                <a:pos x="0" y="1394"/>
              </a:cxn>
              <a:cxn ang="0">
                <a:pos x="0" y="1394"/>
              </a:cxn>
              <a:cxn ang="0">
                <a:pos x="0" y="1394"/>
              </a:cxn>
              <a:cxn ang="0">
                <a:pos x="0" y="1394"/>
              </a:cxn>
              <a:cxn ang="0">
                <a:pos x="446" y="1394"/>
              </a:cxn>
              <a:cxn ang="0">
                <a:pos x="453" y="1434"/>
              </a:cxn>
              <a:cxn ang="0">
                <a:pos x="444" y="1497"/>
              </a:cxn>
              <a:cxn ang="0">
                <a:pos x="403" y="1592"/>
              </a:cxn>
              <a:cxn ang="0">
                <a:pos x="532" y="1722"/>
              </a:cxn>
              <a:cxn ang="0">
                <a:pos x="661" y="1592"/>
              </a:cxn>
              <a:cxn ang="0">
                <a:pos x="620" y="1496"/>
              </a:cxn>
              <a:cxn ang="0">
                <a:pos x="610" y="1434"/>
              </a:cxn>
              <a:cxn ang="0">
                <a:pos x="618" y="1394"/>
              </a:cxn>
              <a:cxn ang="0">
                <a:pos x="1067" y="1394"/>
              </a:cxn>
              <a:cxn ang="0">
                <a:pos x="1067" y="945"/>
              </a:cxn>
              <a:cxn ang="0">
                <a:pos x="1028" y="938"/>
              </a:cxn>
              <a:cxn ang="0">
                <a:pos x="965" y="947"/>
              </a:cxn>
              <a:cxn ang="0">
                <a:pos x="870" y="989"/>
              </a:cxn>
              <a:cxn ang="0">
                <a:pos x="739" y="859"/>
              </a:cxn>
              <a:cxn ang="0">
                <a:pos x="870" y="730"/>
              </a:cxn>
              <a:cxn ang="0">
                <a:pos x="965" y="771"/>
              </a:cxn>
              <a:cxn ang="0">
                <a:pos x="1028" y="781"/>
              </a:cxn>
              <a:cxn ang="0">
                <a:pos x="1067" y="773"/>
              </a:cxn>
              <a:cxn ang="0">
                <a:pos x="1067" y="328"/>
              </a:cxn>
              <a:cxn ang="0">
                <a:pos x="1067" y="328"/>
              </a:cxn>
              <a:cxn ang="0">
                <a:pos x="1067" y="328"/>
              </a:cxn>
              <a:cxn ang="0">
                <a:pos x="621" y="328"/>
              </a:cxn>
              <a:cxn ang="0">
                <a:pos x="614" y="288"/>
              </a:cxn>
              <a:cxn ang="0">
                <a:pos x="624" y="225"/>
              </a:cxn>
              <a:cxn ang="0">
                <a:pos x="664" y="130"/>
              </a:cxn>
              <a:cxn ang="0">
                <a:pos x="535" y="0"/>
              </a:cxn>
            </a:cxnLst>
            <a:rect l="0" t="0" r="r" b="b"/>
            <a:pathLst>
              <a:path w="1067" h="1722">
                <a:moveTo>
                  <a:pt x="535" y="0"/>
                </a:moveTo>
                <a:cubicBezTo>
                  <a:pt x="464" y="0"/>
                  <a:pt x="406" y="58"/>
                  <a:pt x="406" y="130"/>
                </a:cubicBezTo>
                <a:cubicBezTo>
                  <a:pt x="406" y="168"/>
                  <a:pt x="422" y="202"/>
                  <a:pt x="447" y="226"/>
                </a:cubicBezTo>
                <a:cubicBezTo>
                  <a:pt x="452" y="245"/>
                  <a:pt x="457" y="266"/>
                  <a:pt x="457" y="288"/>
                </a:cubicBezTo>
                <a:cubicBezTo>
                  <a:pt x="457" y="306"/>
                  <a:pt x="453" y="319"/>
                  <a:pt x="449" y="328"/>
                </a:cubicBezTo>
                <a:cubicBezTo>
                  <a:pt x="0" y="328"/>
                  <a:pt x="0" y="328"/>
                  <a:pt x="0" y="328"/>
                </a:cubicBezTo>
                <a:cubicBezTo>
                  <a:pt x="0" y="777"/>
                  <a:pt x="0" y="777"/>
                  <a:pt x="0" y="777"/>
                </a:cubicBezTo>
                <a:cubicBezTo>
                  <a:pt x="9" y="781"/>
                  <a:pt x="21" y="784"/>
                  <a:pt x="40" y="784"/>
                </a:cubicBezTo>
                <a:cubicBezTo>
                  <a:pt x="62" y="784"/>
                  <a:pt x="83" y="780"/>
                  <a:pt x="102" y="775"/>
                </a:cubicBezTo>
                <a:cubicBezTo>
                  <a:pt x="126" y="749"/>
                  <a:pt x="160" y="733"/>
                  <a:pt x="197" y="733"/>
                </a:cubicBezTo>
                <a:cubicBezTo>
                  <a:pt x="270" y="733"/>
                  <a:pt x="328" y="791"/>
                  <a:pt x="328" y="862"/>
                </a:cubicBezTo>
                <a:cubicBezTo>
                  <a:pt x="328" y="934"/>
                  <a:pt x="270" y="992"/>
                  <a:pt x="197" y="992"/>
                </a:cubicBezTo>
                <a:cubicBezTo>
                  <a:pt x="160" y="992"/>
                  <a:pt x="126" y="976"/>
                  <a:pt x="102" y="951"/>
                </a:cubicBezTo>
                <a:cubicBezTo>
                  <a:pt x="83" y="946"/>
                  <a:pt x="62" y="941"/>
                  <a:pt x="40" y="941"/>
                </a:cubicBezTo>
                <a:cubicBezTo>
                  <a:pt x="21" y="941"/>
                  <a:pt x="9" y="944"/>
                  <a:pt x="0" y="949"/>
                </a:cubicBezTo>
                <a:cubicBezTo>
                  <a:pt x="0" y="1394"/>
                  <a:pt x="0" y="1394"/>
                  <a:pt x="0" y="1394"/>
                </a:cubicBezTo>
                <a:cubicBezTo>
                  <a:pt x="0" y="1394"/>
                  <a:pt x="0" y="1394"/>
                  <a:pt x="0" y="1394"/>
                </a:cubicBezTo>
                <a:cubicBezTo>
                  <a:pt x="0" y="1394"/>
                  <a:pt x="0" y="1394"/>
                  <a:pt x="0" y="1394"/>
                </a:cubicBezTo>
                <a:cubicBezTo>
                  <a:pt x="0" y="1394"/>
                  <a:pt x="0" y="1394"/>
                  <a:pt x="0" y="1394"/>
                </a:cubicBezTo>
                <a:cubicBezTo>
                  <a:pt x="0" y="1394"/>
                  <a:pt x="0" y="1394"/>
                  <a:pt x="0" y="1394"/>
                </a:cubicBezTo>
                <a:cubicBezTo>
                  <a:pt x="446" y="1394"/>
                  <a:pt x="446" y="1394"/>
                  <a:pt x="446" y="1394"/>
                </a:cubicBezTo>
                <a:cubicBezTo>
                  <a:pt x="450" y="1403"/>
                  <a:pt x="453" y="1415"/>
                  <a:pt x="453" y="1434"/>
                </a:cubicBezTo>
                <a:cubicBezTo>
                  <a:pt x="453" y="1456"/>
                  <a:pt x="449" y="1477"/>
                  <a:pt x="444" y="1497"/>
                </a:cubicBezTo>
                <a:cubicBezTo>
                  <a:pt x="419" y="1520"/>
                  <a:pt x="403" y="1554"/>
                  <a:pt x="403" y="1592"/>
                </a:cubicBezTo>
                <a:cubicBezTo>
                  <a:pt x="403" y="1664"/>
                  <a:pt x="461" y="1722"/>
                  <a:pt x="532" y="1722"/>
                </a:cubicBezTo>
                <a:cubicBezTo>
                  <a:pt x="603" y="1722"/>
                  <a:pt x="661" y="1664"/>
                  <a:pt x="661" y="1592"/>
                </a:cubicBezTo>
                <a:cubicBezTo>
                  <a:pt x="661" y="1554"/>
                  <a:pt x="645" y="1520"/>
                  <a:pt x="620" y="1496"/>
                </a:cubicBezTo>
                <a:cubicBezTo>
                  <a:pt x="615" y="1477"/>
                  <a:pt x="610" y="1456"/>
                  <a:pt x="610" y="1434"/>
                </a:cubicBezTo>
                <a:cubicBezTo>
                  <a:pt x="610" y="1415"/>
                  <a:pt x="614" y="1403"/>
                  <a:pt x="618" y="1394"/>
                </a:cubicBezTo>
                <a:cubicBezTo>
                  <a:pt x="1067" y="1394"/>
                  <a:pt x="1067" y="1394"/>
                  <a:pt x="1067" y="1394"/>
                </a:cubicBezTo>
                <a:cubicBezTo>
                  <a:pt x="1067" y="945"/>
                  <a:pt x="1067" y="945"/>
                  <a:pt x="1067" y="945"/>
                </a:cubicBezTo>
                <a:cubicBezTo>
                  <a:pt x="1058" y="941"/>
                  <a:pt x="1046" y="938"/>
                  <a:pt x="1028" y="938"/>
                </a:cubicBezTo>
                <a:cubicBezTo>
                  <a:pt x="1006" y="938"/>
                  <a:pt x="985" y="942"/>
                  <a:pt x="965" y="947"/>
                </a:cubicBezTo>
                <a:cubicBezTo>
                  <a:pt x="942" y="973"/>
                  <a:pt x="908" y="989"/>
                  <a:pt x="870" y="989"/>
                </a:cubicBezTo>
                <a:cubicBezTo>
                  <a:pt x="798" y="989"/>
                  <a:pt x="739" y="931"/>
                  <a:pt x="739" y="859"/>
                </a:cubicBezTo>
                <a:cubicBezTo>
                  <a:pt x="739" y="788"/>
                  <a:pt x="798" y="730"/>
                  <a:pt x="870" y="730"/>
                </a:cubicBezTo>
                <a:cubicBezTo>
                  <a:pt x="907" y="730"/>
                  <a:pt x="941" y="746"/>
                  <a:pt x="965" y="771"/>
                </a:cubicBezTo>
                <a:cubicBezTo>
                  <a:pt x="984" y="776"/>
                  <a:pt x="1005" y="781"/>
                  <a:pt x="1028" y="781"/>
                </a:cubicBezTo>
                <a:cubicBezTo>
                  <a:pt x="1046" y="781"/>
                  <a:pt x="1058" y="777"/>
                  <a:pt x="1067" y="773"/>
                </a:cubicBezTo>
                <a:cubicBezTo>
                  <a:pt x="1067" y="328"/>
                  <a:pt x="1067" y="328"/>
                  <a:pt x="1067" y="328"/>
                </a:cubicBezTo>
                <a:cubicBezTo>
                  <a:pt x="1067" y="328"/>
                  <a:pt x="1067" y="328"/>
                  <a:pt x="1067" y="328"/>
                </a:cubicBezTo>
                <a:cubicBezTo>
                  <a:pt x="1067" y="328"/>
                  <a:pt x="1067" y="328"/>
                  <a:pt x="1067" y="328"/>
                </a:cubicBezTo>
                <a:cubicBezTo>
                  <a:pt x="621" y="328"/>
                  <a:pt x="621" y="328"/>
                  <a:pt x="621" y="328"/>
                </a:cubicBezTo>
                <a:cubicBezTo>
                  <a:pt x="617" y="319"/>
                  <a:pt x="614" y="306"/>
                  <a:pt x="614" y="288"/>
                </a:cubicBezTo>
                <a:cubicBezTo>
                  <a:pt x="614" y="266"/>
                  <a:pt x="618" y="245"/>
                  <a:pt x="624" y="225"/>
                </a:cubicBezTo>
                <a:cubicBezTo>
                  <a:pt x="649" y="201"/>
                  <a:pt x="664" y="168"/>
                  <a:pt x="664" y="130"/>
                </a:cubicBezTo>
                <a:cubicBezTo>
                  <a:pt x="664" y="58"/>
                  <a:pt x="606" y="0"/>
                  <a:pt x="535" y="0"/>
                </a:cubicBezTo>
              </a:path>
            </a:pathLst>
          </a:custGeom>
          <a:solidFill>
            <a:srgbClr val="CAA75B"/>
          </a:solidFill>
          <a:ln w="12700">
            <a:solidFill>
              <a:srgbClr val="8B6E2D"/>
            </a:solid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16" name="Freeform 5">
            <a:extLst>
              <a:ext uri="{FF2B5EF4-FFF2-40B4-BE49-F238E27FC236}">
                <a16:creationId xmlns:a16="http://schemas.microsoft.com/office/drawing/2014/main" id="{D93A1B20-939E-41DF-977E-A3BA35F9EB8C}"/>
              </a:ext>
            </a:extLst>
          </p:cNvPr>
          <p:cNvSpPr>
            <a:spLocks/>
          </p:cNvSpPr>
          <p:nvPr/>
        </p:nvSpPr>
        <p:spPr bwMode="auto">
          <a:xfrm>
            <a:off x="6324286" y="2955278"/>
            <a:ext cx="1614679" cy="2607542"/>
          </a:xfrm>
          <a:custGeom>
            <a:avLst/>
            <a:gdLst/>
            <a:ahLst/>
            <a:cxnLst>
              <a:cxn ang="0">
                <a:pos x="535" y="0"/>
              </a:cxn>
              <a:cxn ang="0">
                <a:pos x="406" y="130"/>
              </a:cxn>
              <a:cxn ang="0">
                <a:pos x="447" y="226"/>
              </a:cxn>
              <a:cxn ang="0">
                <a:pos x="457" y="288"/>
              </a:cxn>
              <a:cxn ang="0">
                <a:pos x="449" y="328"/>
              </a:cxn>
              <a:cxn ang="0">
                <a:pos x="0" y="328"/>
              </a:cxn>
              <a:cxn ang="0">
                <a:pos x="0" y="777"/>
              </a:cxn>
              <a:cxn ang="0">
                <a:pos x="40" y="784"/>
              </a:cxn>
              <a:cxn ang="0">
                <a:pos x="102" y="775"/>
              </a:cxn>
              <a:cxn ang="0">
                <a:pos x="197" y="733"/>
              </a:cxn>
              <a:cxn ang="0">
                <a:pos x="328" y="862"/>
              </a:cxn>
              <a:cxn ang="0">
                <a:pos x="197" y="992"/>
              </a:cxn>
              <a:cxn ang="0">
                <a:pos x="102" y="951"/>
              </a:cxn>
              <a:cxn ang="0">
                <a:pos x="40" y="941"/>
              </a:cxn>
              <a:cxn ang="0">
                <a:pos x="0" y="949"/>
              </a:cxn>
              <a:cxn ang="0">
                <a:pos x="0" y="1394"/>
              </a:cxn>
              <a:cxn ang="0">
                <a:pos x="0" y="1394"/>
              </a:cxn>
              <a:cxn ang="0">
                <a:pos x="0" y="1394"/>
              </a:cxn>
              <a:cxn ang="0">
                <a:pos x="0" y="1394"/>
              </a:cxn>
              <a:cxn ang="0">
                <a:pos x="0" y="1394"/>
              </a:cxn>
              <a:cxn ang="0">
                <a:pos x="446" y="1394"/>
              </a:cxn>
              <a:cxn ang="0">
                <a:pos x="453" y="1434"/>
              </a:cxn>
              <a:cxn ang="0">
                <a:pos x="444" y="1497"/>
              </a:cxn>
              <a:cxn ang="0">
                <a:pos x="403" y="1592"/>
              </a:cxn>
              <a:cxn ang="0">
                <a:pos x="532" y="1722"/>
              </a:cxn>
              <a:cxn ang="0">
                <a:pos x="661" y="1592"/>
              </a:cxn>
              <a:cxn ang="0">
                <a:pos x="620" y="1496"/>
              </a:cxn>
              <a:cxn ang="0">
                <a:pos x="610" y="1434"/>
              </a:cxn>
              <a:cxn ang="0">
                <a:pos x="618" y="1394"/>
              </a:cxn>
              <a:cxn ang="0">
                <a:pos x="1067" y="1394"/>
              </a:cxn>
              <a:cxn ang="0">
                <a:pos x="1067" y="945"/>
              </a:cxn>
              <a:cxn ang="0">
                <a:pos x="1028" y="938"/>
              </a:cxn>
              <a:cxn ang="0">
                <a:pos x="965" y="947"/>
              </a:cxn>
              <a:cxn ang="0">
                <a:pos x="870" y="989"/>
              </a:cxn>
              <a:cxn ang="0">
                <a:pos x="739" y="859"/>
              </a:cxn>
              <a:cxn ang="0">
                <a:pos x="870" y="730"/>
              </a:cxn>
              <a:cxn ang="0">
                <a:pos x="965" y="771"/>
              </a:cxn>
              <a:cxn ang="0">
                <a:pos x="1028" y="781"/>
              </a:cxn>
              <a:cxn ang="0">
                <a:pos x="1067" y="773"/>
              </a:cxn>
              <a:cxn ang="0">
                <a:pos x="1067" y="328"/>
              </a:cxn>
              <a:cxn ang="0">
                <a:pos x="1067" y="328"/>
              </a:cxn>
              <a:cxn ang="0">
                <a:pos x="1067" y="328"/>
              </a:cxn>
              <a:cxn ang="0">
                <a:pos x="621" y="328"/>
              </a:cxn>
              <a:cxn ang="0">
                <a:pos x="614" y="288"/>
              </a:cxn>
              <a:cxn ang="0">
                <a:pos x="624" y="225"/>
              </a:cxn>
              <a:cxn ang="0">
                <a:pos x="664" y="130"/>
              </a:cxn>
              <a:cxn ang="0">
                <a:pos x="535" y="0"/>
              </a:cxn>
            </a:cxnLst>
            <a:rect l="0" t="0" r="r" b="b"/>
            <a:pathLst>
              <a:path w="1067" h="1722">
                <a:moveTo>
                  <a:pt x="535" y="0"/>
                </a:moveTo>
                <a:cubicBezTo>
                  <a:pt x="464" y="0"/>
                  <a:pt x="406" y="58"/>
                  <a:pt x="406" y="130"/>
                </a:cubicBezTo>
                <a:cubicBezTo>
                  <a:pt x="406" y="168"/>
                  <a:pt x="422" y="202"/>
                  <a:pt x="447" y="226"/>
                </a:cubicBezTo>
                <a:cubicBezTo>
                  <a:pt x="452" y="245"/>
                  <a:pt x="457" y="266"/>
                  <a:pt x="457" y="288"/>
                </a:cubicBezTo>
                <a:cubicBezTo>
                  <a:pt x="457" y="306"/>
                  <a:pt x="453" y="319"/>
                  <a:pt x="449" y="328"/>
                </a:cubicBezTo>
                <a:cubicBezTo>
                  <a:pt x="0" y="328"/>
                  <a:pt x="0" y="328"/>
                  <a:pt x="0" y="328"/>
                </a:cubicBezTo>
                <a:cubicBezTo>
                  <a:pt x="0" y="777"/>
                  <a:pt x="0" y="777"/>
                  <a:pt x="0" y="777"/>
                </a:cubicBezTo>
                <a:cubicBezTo>
                  <a:pt x="9" y="781"/>
                  <a:pt x="21" y="784"/>
                  <a:pt x="40" y="784"/>
                </a:cubicBezTo>
                <a:cubicBezTo>
                  <a:pt x="62" y="784"/>
                  <a:pt x="83" y="780"/>
                  <a:pt x="102" y="775"/>
                </a:cubicBezTo>
                <a:cubicBezTo>
                  <a:pt x="126" y="749"/>
                  <a:pt x="160" y="733"/>
                  <a:pt x="197" y="733"/>
                </a:cubicBezTo>
                <a:cubicBezTo>
                  <a:pt x="270" y="733"/>
                  <a:pt x="328" y="791"/>
                  <a:pt x="328" y="862"/>
                </a:cubicBezTo>
                <a:cubicBezTo>
                  <a:pt x="328" y="934"/>
                  <a:pt x="270" y="992"/>
                  <a:pt x="197" y="992"/>
                </a:cubicBezTo>
                <a:cubicBezTo>
                  <a:pt x="160" y="992"/>
                  <a:pt x="126" y="976"/>
                  <a:pt x="102" y="951"/>
                </a:cubicBezTo>
                <a:cubicBezTo>
                  <a:pt x="83" y="946"/>
                  <a:pt x="62" y="941"/>
                  <a:pt x="40" y="941"/>
                </a:cubicBezTo>
                <a:cubicBezTo>
                  <a:pt x="21" y="941"/>
                  <a:pt x="9" y="944"/>
                  <a:pt x="0" y="949"/>
                </a:cubicBezTo>
                <a:cubicBezTo>
                  <a:pt x="0" y="1394"/>
                  <a:pt x="0" y="1394"/>
                  <a:pt x="0" y="1394"/>
                </a:cubicBezTo>
                <a:cubicBezTo>
                  <a:pt x="0" y="1394"/>
                  <a:pt x="0" y="1394"/>
                  <a:pt x="0" y="1394"/>
                </a:cubicBezTo>
                <a:cubicBezTo>
                  <a:pt x="0" y="1394"/>
                  <a:pt x="0" y="1394"/>
                  <a:pt x="0" y="1394"/>
                </a:cubicBezTo>
                <a:cubicBezTo>
                  <a:pt x="0" y="1394"/>
                  <a:pt x="0" y="1394"/>
                  <a:pt x="0" y="1394"/>
                </a:cubicBezTo>
                <a:cubicBezTo>
                  <a:pt x="0" y="1394"/>
                  <a:pt x="0" y="1394"/>
                  <a:pt x="0" y="1394"/>
                </a:cubicBezTo>
                <a:cubicBezTo>
                  <a:pt x="446" y="1394"/>
                  <a:pt x="446" y="1394"/>
                  <a:pt x="446" y="1394"/>
                </a:cubicBezTo>
                <a:cubicBezTo>
                  <a:pt x="450" y="1403"/>
                  <a:pt x="453" y="1415"/>
                  <a:pt x="453" y="1434"/>
                </a:cubicBezTo>
                <a:cubicBezTo>
                  <a:pt x="453" y="1456"/>
                  <a:pt x="449" y="1477"/>
                  <a:pt x="444" y="1497"/>
                </a:cubicBezTo>
                <a:cubicBezTo>
                  <a:pt x="419" y="1520"/>
                  <a:pt x="403" y="1554"/>
                  <a:pt x="403" y="1592"/>
                </a:cubicBezTo>
                <a:cubicBezTo>
                  <a:pt x="403" y="1664"/>
                  <a:pt x="461" y="1722"/>
                  <a:pt x="532" y="1722"/>
                </a:cubicBezTo>
                <a:cubicBezTo>
                  <a:pt x="603" y="1722"/>
                  <a:pt x="661" y="1664"/>
                  <a:pt x="661" y="1592"/>
                </a:cubicBezTo>
                <a:cubicBezTo>
                  <a:pt x="661" y="1554"/>
                  <a:pt x="645" y="1520"/>
                  <a:pt x="620" y="1496"/>
                </a:cubicBezTo>
                <a:cubicBezTo>
                  <a:pt x="615" y="1477"/>
                  <a:pt x="610" y="1456"/>
                  <a:pt x="610" y="1434"/>
                </a:cubicBezTo>
                <a:cubicBezTo>
                  <a:pt x="610" y="1415"/>
                  <a:pt x="614" y="1403"/>
                  <a:pt x="618" y="1394"/>
                </a:cubicBezTo>
                <a:cubicBezTo>
                  <a:pt x="1067" y="1394"/>
                  <a:pt x="1067" y="1394"/>
                  <a:pt x="1067" y="1394"/>
                </a:cubicBezTo>
                <a:cubicBezTo>
                  <a:pt x="1067" y="945"/>
                  <a:pt x="1067" y="945"/>
                  <a:pt x="1067" y="945"/>
                </a:cubicBezTo>
                <a:cubicBezTo>
                  <a:pt x="1058" y="941"/>
                  <a:pt x="1046" y="938"/>
                  <a:pt x="1028" y="938"/>
                </a:cubicBezTo>
                <a:cubicBezTo>
                  <a:pt x="1006" y="938"/>
                  <a:pt x="985" y="942"/>
                  <a:pt x="965" y="947"/>
                </a:cubicBezTo>
                <a:cubicBezTo>
                  <a:pt x="942" y="973"/>
                  <a:pt x="908" y="989"/>
                  <a:pt x="870" y="989"/>
                </a:cubicBezTo>
                <a:cubicBezTo>
                  <a:pt x="798" y="989"/>
                  <a:pt x="739" y="931"/>
                  <a:pt x="739" y="859"/>
                </a:cubicBezTo>
                <a:cubicBezTo>
                  <a:pt x="739" y="788"/>
                  <a:pt x="798" y="730"/>
                  <a:pt x="870" y="730"/>
                </a:cubicBezTo>
                <a:cubicBezTo>
                  <a:pt x="907" y="730"/>
                  <a:pt x="941" y="746"/>
                  <a:pt x="965" y="771"/>
                </a:cubicBezTo>
                <a:cubicBezTo>
                  <a:pt x="984" y="776"/>
                  <a:pt x="1005" y="781"/>
                  <a:pt x="1028" y="781"/>
                </a:cubicBezTo>
                <a:cubicBezTo>
                  <a:pt x="1046" y="781"/>
                  <a:pt x="1058" y="777"/>
                  <a:pt x="1067" y="773"/>
                </a:cubicBezTo>
                <a:cubicBezTo>
                  <a:pt x="1067" y="328"/>
                  <a:pt x="1067" y="328"/>
                  <a:pt x="1067" y="328"/>
                </a:cubicBezTo>
                <a:cubicBezTo>
                  <a:pt x="1067" y="328"/>
                  <a:pt x="1067" y="328"/>
                  <a:pt x="1067" y="328"/>
                </a:cubicBezTo>
                <a:cubicBezTo>
                  <a:pt x="1067" y="328"/>
                  <a:pt x="1067" y="328"/>
                  <a:pt x="1067" y="328"/>
                </a:cubicBezTo>
                <a:cubicBezTo>
                  <a:pt x="621" y="328"/>
                  <a:pt x="621" y="328"/>
                  <a:pt x="621" y="328"/>
                </a:cubicBezTo>
                <a:cubicBezTo>
                  <a:pt x="617" y="319"/>
                  <a:pt x="614" y="306"/>
                  <a:pt x="614" y="288"/>
                </a:cubicBezTo>
                <a:cubicBezTo>
                  <a:pt x="614" y="266"/>
                  <a:pt x="618" y="245"/>
                  <a:pt x="624" y="225"/>
                </a:cubicBezTo>
                <a:cubicBezTo>
                  <a:pt x="649" y="201"/>
                  <a:pt x="664" y="168"/>
                  <a:pt x="664" y="130"/>
                </a:cubicBezTo>
                <a:cubicBezTo>
                  <a:pt x="664" y="58"/>
                  <a:pt x="606" y="0"/>
                  <a:pt x="535" y="0"/>
                </a:cubicBezTo>
              </a:path>
            </a:pathLst>
          </a:custGeom>
          <a:solidFill>
            <a:srgbClr val="A193CD"/>
          </a:solidFill>
          <a:ln w="12700">
            <a:solidFill>
              <a:srgbClr val="3A3A3A"/>
            </a:solid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17" name="TextBox 16">
            <a:extLst>
              <a:ext uri="{FF2B5EF4-FFF2-40B4-BE49-F238E27FC236}">
                <a16:creationId xmlns:a16="http://schemas.microsoft.com/office/drawing/2014/main" id="{08AE598C-08D3-49A6-80F1-563D19885494}"/>
              </a:ext>
            </a:extLst>
          </p:cNvPr>
          <p:cNvSpPr txBox="1"/>
          <p:nvPr/>
        </p:nvSpPr>
        <p:spPr>
          <a:xfrm>
            <a:off x="1034043" y="5642444"/>
            <a:ext cx="9587620" cy="584775"/>
          </a:xfrm>
          <a:prstGeom prst="rect">
            <a:avLst/>
          </a:prstGeom>
          <a:noFill/>
          <a:effectLst/>
        </p:spPr>
        <p:txBody>
          <a:bodyPr wrap="square" rtlCol="0">
            <a:spAutoFit/>
          </a:bodyPr>
          <a:lstStyle/>
          <a:p>
            <a:r>
              <a:rPr lang="en-US" sz="3200" b="1" dirty="0">
                <a:solidFill>
                  <a:srgbClr val="614BA3"/>
                </a:solidFill>
              </a:rPr>
              <a:t>Saint Christina is a saint because she is a Virgin Martyr</a:t>
            </a:r>
          </a:p>
        </p:txBody>
      </p:sp>
      <p:sp>
        <p:nvSpPr>
          <p:cNvPr id="18" name="TextBox 17">
            <a:extLst>
              <a:ext uri="{FF2B5EF4-FFF2-40B4-BE49-F238E27FC236}">
                <a16:creationId xmlns:a16="http://schemas.microsoft.com/office/drawing/2014/main" id="{1A8D5421-F66D-4CD4-8D7A-EC71434E7102}"/>
              </a:ext>
            </a:extLst>
          </p:cNvPr>
          <p:cNvSpPr txBox="1"/>
          <p:nvPr/>
        </p:nvSpPr>
        <p:spPr>
          <a:xfrm>
            <a:off x="10652636" y="5993781"/>
            <a:ext cx="759826" cy="307777"/>
          </a:xfrm>
          <a:prstGeom prst="rect">
            <a:avLst/>
          </a:prstGeom>
          <a:noFill/>
        </p:spPr>
        <p:txBody>
          <a:bodyPr wrap="square" rtlCol="0">
            <a:spAutoFit/>
          </a:bodyPr>
          <a:lstStyle/>
          <a:p>
            <a:r>
              <a:rPr lang="en-US" sz="1400" dirty="0"/>
              <a:t>4 </a:t>
            </a:r>
          </a:p>
        </p:txBody>
      </p:sp>
    </p:spTree>
    <p:extLst>
      <p:ext uri="{BB962C8B-B14F-4D97-AF65-F5344CB8AC3E}">
        <p14:creationId xmlns:p14="http://schemas.microsoft.com/office/powerpoint/2010/main" val="1547744396"/>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500"/>
                                        <p:tgtEl>
                                          <p:spTgt spid="8"/>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fade">
                                      <p:cBhvr>
                                        <p:cTn id="15" dur="500"/>
                                        <p:tgtEl>
                                          <p:spTgt spid="14"/>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fade">
                                      <p:cBhvr>
                                        <p:cTn id="18" dur="500"/>
                                        <p:tgtEl>
                                          <p:spTgt spid="11"/>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15"/>
                                        </p:tgtEl>
                                        <p:attrNameLst>
                                          <p:attrName>style.visibility</p:attrName>
                                        </p:attrNameLst>
                                      </p:cBhvr>
                                      <p:to>
                                        <p:strVal val="visible"/>
                                      </p:to>
                                    </p:set>
                                    <p:animEffect transition="in" filter="fade">
                                      <p:cBhvr>
                                        <p:cTn id="23" dur="500"/>
                                        <p:tgtEl>
                                          <p:spTgt spid="15"/>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fade">
                                      <p:cBhvr>
                                        <p:cTn id="26" dur="500"/>
                                        <p:tgtEl>
                                          <p:spTgt spid="12"/>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fade">
                                      <p:cBhvr>
                                        <p:cTn id="31" dur="500"/>
                                        <p:tgtEl>
                                          <p:spTgt spid="16"/>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10"/>
                                        </p:tgtEl>
                                        <p:attrNameLst>
                                          <p:attrName>style.visibility</p:attrName>
                                        </p:attrNameLst>
                                      </p:cBhvr>
                                      <p:to>
                                        <p:strVal val="visible"/>
                                      </p:to>
                                    </p:set>
                                    <p:animEffect transition="in" filter="fade">
                                      <p:cBhvr>
                                        <p:cTn id="34" dur="500"/>
                                        <p:tgtEl>
                                          <p:spTgt spid="10"/>
                                        </p:tgtEl>
                                      </p:cBhvr>
                                    </p:animEffect>
                                  </p:childTnLst>
                                </p:cTn>
                              </p:par>
                            </p:childTnLst>
                          </p:cTn>
                        </p:par>
                        <p:par>
                          <p:cTn id="35" fill="hold">
                            <p:stCondLst>
                              <p:cond delay="500"/>
                            </p:stCondLst>
                            <p:childTnLst>
                              <p:par>
                                <p:cTn id="36" presetID="10" presetClass="entr" presetSubtype="0" fill="hold" grpId="0" nodeType="afterEffect">
                                  <p:stCondLst>
                                    <p:cond delay="5000"/>
                                  </p:stCondLst>
                                  <p:childTnLst>
                                    <p:set>
                                      <p:cBhvr>
                                        <p:cTn id="37" dur="1" fill="hold">
                                          <p:stCondLst>
                                            <p:cond delay="0"/>
                                          </p:stCondLst>
                                        </p:cTn>
                                        <p:tgtEl>
                                          <p:spTgt spid="17"/>
                                        </p:tgtEl>
                                        <p:attrNameLst>
                                          <p:attrName>style.visibility</p:attrName>
                                        </p:attrNameLst>
                                      </p:cBhvr>
                                      <p:to>
                                        <p:strVal val="visible"/>
                                      </p:to>
                                    </p:set>
                                    <p:animEffect transition="in" filter="fade">
                                      <p:cBhvr>
                                        <p:cTn id="38"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p:bldP spid="10" grpId="0"/>
      <p:bldP spid="11" grpId="0"/>
      <p:bldP spid="12" grpId="0"/>
      <p:bldP spid="14" grpId="0" animBg="1"/>
      <p:bldP spid="15" grpId="0" animBg="1"/>
      <p:bldP spid="16" grpId="0" animBg="1"/>
      <p:bldP spid="17"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8F257C-4DB8-473E-8C59-432E8A2558CB}"/>
              </a:ext>
            </a:extLst>
          </p:cNvPr>
          <p:cNvSpPr>
            <a:spLocks noGrp="1"/>
          </p:cNvSpPr>
          <p:nvPr>
            <p:ph type="title"/>
          </p:nvPr>
        </p:nvSpPr>
        <p:spPr>
          <a:xfrm>
            <a:off x="869133" y="269339"/>
            <a:ext cx="10284736" cy="1695262"/>
          </a:xfrm>
          <a:solidFill>
            <a:srgbClr val="614BA3"/>
          </a:solidFill>
        </p:spPr>
        <p:txBody>
          <a:bodyPr>
            <a:normAutofit fontScale="90000"/>
          </a:bodyPr>
          <a:lstStyle/>
          <a:p>
            <a:r>
              <a:rPr lang="en-US" dirty="0">
                <a:solidFill>
                  <a:schemeClr val="bg1"/>
                </a:solidFill>
                <a:latin typeface="FrankRuehl" panose="020E0503060101010101" pitchFamily="34" charset="-79"/>
                <a:cs typeface="FrankRuehl" panose="020E0503060101010101" pitchFamily="34" charset="-79"/>
              </a:rPr>
              <a:t>  martyr, </a:t>
            </a:r>
            <a:r>
              <a:rPr lang="en-US" i="1" dirty="0">
                <a:solidFill>
                  <a:schemeClr val="bg1"/>
                </a:solidFill>
                <a:latin typeface="FrankRuehl" panose="020E0503060101010101" pitchFamily="34" charset="-79"/>
                <a:cs typeface="FrankRuehl" panose="020E0503060101010101" pitchFamily="34" charset="-79"/>
              </a:rPr>
              <a:t>n</a:t>
            </a:r>
            <a:r>
              <a:rPr lang="en-US" dirty="0">
                <a:solidFill>
                  <a:schemeClr val="bg1"/>
                </a:solidFill>
                <a:latin typeface="FrankRuehl" panose="020E0503060101010101" pitchFamily="34" charset="-79"/>
                <a:cs typeface="FrankRuehl" panose="020E0503060101010101" pitchFamily="34" charset="-79"/>
              </a:rPr>
              <a:t>.</a:t>
            </a:r>
            <a:br>
              <a:rPr lang="en-US" dirty="0">
                <a:solidFill>
                  <a:schemeClr val="bg1"/>
                </a:solidFill>
                <a:latin typeface="FrankRuehl" panose="020E0503060101010101" pitchFamily="34" charset="-79"/>
                <a:cs typeface="FrankRuehl" panose="020E0503060101010101" pitchFamily="34" charset="-79"/>
              </a:rPr>
            </a:br>
            <a:r>
              <a:rPr lang="en-US" dirty="0">
                <a:solidFill>
                  <a:schemeClr val="bg1"/>
                </a:solidFill>
                <a:latin typeface="FrankRuehl" panose="020E0503060101010101" pitchFamily="34" charset="-79"/>
                <a:cs typeface="FrankRuehl" panose="020E0503060101010101" pitchFamily="34" charset="-79"/>
              </a:rPr>
              <a:t>  </a:t>
            </a:r>
            <a:r>
              <a:rPr lang="en-US" sz="2200" dirty="0">
                <a:solidFill>
                  <a:schemeClr val="bg1"/>
                </a:solidFill>
                <a:latin typeface="FrankRuehl" panose="020E0503060101010101" pitchFamily="34" charset="-79"/>
                <a:cs typeface="FrankRuehl" panose="020E0503060101010101" pitchFamily="34" charset="-79"/>
              </a:rPr>
              <a:t>1. A martyr is someone who suffers persecution and death for advocating, renouncing, refusing to   </a:t>
            </a:r>
            <a:br>
              <a:rPr lang="en-US" sz="2200" dirty="0">
                <a:solidFill>
                  <a:schemeClr val="bg1"/>
                </a:solidFill>
                <a:latin typeface="FrankRuehl" panose="020E0503060101010101" pitchFamily="34" charset="-79"/>
                <a:cs typeface="FrankRuehl" panose="020E0503060101010101" pitchFamily="34" charset="-79"/>
              </a:rPr>
            </a:br>
            <a:r>
              <a:rPr lang="en-US" sz="2200" dirty="0">
                <a:solidFill>
                  <a:schemeClr val="bg1"/>
                </a:solidFill>
                <a:latin typeface="FrankRuehl" panose="020E0503060101010101" pitchFamily="34" charset="-79"/>
                <a:cs typeface="FrankRuehl" panose="020E0503060101010101" pitchFamily="34" charset="-79"/>
              </a:rPr>
              <a:t>        renounce, or refusing to advocate a belief or cause as demanded by an external party.</a:t>
            </a:r>
          </a:p>
        </p:txBody>
      </p:sp>
      <p:sp>
        <p:nvSpPr>
          <p:cNvPr id="3" name="Content Placeholder 2">
            <a:extLst>
              <a:ext uri="{FF2B5EF4-FFF2-40B4-BE49-F238E27FC236}">
                <a16:creationId xmlns:a16="http://schemas.microsoft.com/office/drawing/2014/main" id="{01190F3E-88D9-4A36-8C54-332ABA87C5C3}"/>
              </a:ext>
            </a:extLst>
          </p:cNvPr>
          <p:cNvSpPr>
            <a:spLocks noGrp="1"/>
          </p:cNvSpPr>
          <p:nvPr>
            <p:ph idx="1"/>
          </p:nvPr>
        </p:nvSpPr>
        <p:spPr>
          <a:xfrm>
            <a:off x="1317071" y="3828130"/>
            <a:ext cx="4989041" cy="1315925"/>
          </a:xfrm>
        </p:spPr>
        <p:txBody>
          <a:bodyPr>
            <a:normAutofit fontScale="85000" lnSpcReduction="20000"/>
          </a:bodyPr>
          <a:lstStyle/>
          <a:p>
            <a:pPr marL="0" indent="0">
              <a:buNone/>
            </a:pPr>
            <a:r>
              <a:rPr lang="en-US" b="1" i="1" dirty="0">
                <a:latin typeface="Segoe UI" panose="020B0502040204020203" pitchFamily="34" charset="0"/>
                <a:ea typeface="Segoe UI" panose="020B0502040204020203" pitchFamily="34" charset="0"/>
                <a:cs typeface="Segoe UI" panose="020B0502040204020203" pitchFamily="34" charset="0"/>
              </a:rPr>
              <a:t>Martyrs…</a:t>
            </a:r>
          </a:p>
          <a:p>
            <a:pPr>
              <a:buFont typeface="Wingdings" panose="05000000000000000000" pitchFamily="2" charset="2"/>
              <a:buChar char="§"/>
            </a:pPr>
            <a:r>
              <a:rPr lang="en-US" dirty="0">
                <a:latin typeface="Segoe UI" panose="020B0502040204020203" pitchFamily="34" charset="0"/>
                <a:ea typeface="Segoe UI" panose="020B0502040204020203" pitchFamily="34" charset="0"/>
                <a:cs typeface="Segoe UI" panose="020B0502040204020203" pitchFamily="34" charset="0"/>
              </a:rPr>
              <a:t>Are ones who follow Christ even to the point of death in imitation of Him. </a:t>
            </a:r>
          </a:p>
        </p:txBody>
      </p:sp>
      <p:pic>
        <p:nvPicPr>
          <p:cNvPr id="4" name="Picture 3">
            <a:extLst>
              <a:ext uri="{FF2B5EF4-FFF2-40B4-BE49-F238E27FC236}">
                <a16:creationId xmlns:a16="http://schemas.microsoft.com/office/drawing/2014/main" id="{C1125E50-FF04-41F5-BFE4-C44E5F683FD9}"/>
              </a:ext>
            </a:extLst>
          </p:cNvPr>
          <p:cNvPicPr>
            <a:picLocks noChangeAspect="1"/>
          </p:cNvPicPr>
          <p:nvPr/>
        </p:nvPicPr>
        <p:blipFill>
          <a:blip r:embed="rId2"/>
          <a:stretch>
            <a:fillRect/>
          </a:stretch>
        </p:blipFill>
        <p:spPr>
          <a:xfrm>
            <a:off x="7200876" y="2122431"/>
            <a:ext cx="2882691" cy="3951233"/>
          </a:xfrm>
          <a:prstGeom prst="rect">
            <a:avLst/>
          </a:prstGeom>
          <a:ln w="63500">
            <a:solidFill>
              <a:srgbClr val="A58235"/>
            </a:solidFill>
          </a:ln>
          <a:effectLst>
            <a:outerShdw blurRad="50800" dist="38100" dir="2700000" algn="tl" rotWithShape="0">
              <a:prstClr val="black">
                <a:alpha val="40000"/>
              </a:prstClr>
            </a:outerShdw>
          </a:effectLst>
        </p:spPr>
      </p:pic>
      <p:sp>
        <p:nvSpPr>
          <p:cNvPr id="6" name="Content Placeholder 2">
            <a:extLst>
              <a:ext uri="{FF2B5EF4-FFF2-40B4-BE49-F238E27FC236}">
                <a16:creationId xmlns:a16="http://schemas.microsoft.com/office/drawing/2014/main" id="{6A7E9F34-FC83-4754-B17D-F2121684FE68}"/>
              </a:ext>
            </a:extLst>
          </p:cNvPr>
          <p:cNvSpPr txBox="1">
            <a:spLocks/>
          </p:cNvSpPr>
          <p:nvPr/>
        </p:nvSpPr>
        <p:spPr>
          <a:xfrm>
            <a:off x="1294061" y="2284801"/>
            <a:ext cx="5354377" cy="1223128"/>
          </a:xfrm>
          <a:prstGeom prst="rect">
            <a:avLst/>
          </a:prstGeom>
          <a:solidFill>
            <a:srgbClr val="CAA75B"/>
          </a:solidFill>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0"/>
              </a:spcBef>
              <a:buFont typeface="Arial" panose="020B0604020202020204" pitchFamily="34" charset="0"/>
              <a:buNone/>
            </a:pPr>
            <a:r>
              <a:rPr lang="en-US" dirty="0"/>
              <a:t> </a:t>
            </a:r>
          </a:p>
          <a:p>
            <a:pPr marL="0" indent="0">
              <a:spcBef>
                <a:spcPts val="0"/>
              </a:spcBef>
              <a:buFont typeface="Arial" panose="020B0604020202020204" pitchFamily="34" charset="0"/>
              <a:buNone/>
            </a:pPr>
            <a:r>
              <a:rPr lang="en-US" b="1" dirty="0">
                <a:solidFill>
                  <a:schemeClr val="bg1"/>
                </a:solidFill>
                <a:latin typeface="Segoe UI" panose="020B0502040204020203" pitchFamily="34" charset="0"/>
                <a:ea typeface="Segoe UI" panose="020B0502040204020203" pitchFamily="34" charset="0"/>
                <a:cs typeface="Segoe UI" panose="020B0502040204020203" pitchFamily="34" charset="0"/>
              </a:rPr>
              <a:t>MARTYRS  =  IDEAL DISCIPLES</a:t>
            </a:r>
            <a:r>
              <a:rPr lang="en-US" b="1" dirty="0">
                <a:latin typeface="Segoe UI" panose="020B0502040204020203" pitchFamily="34" charset="0"/>
                <a:ea typeface="Segoe UI" panose="020B0502040204020203" pitchFamily="34" charset="0"/>
                <a:cs typeface="Segoe UI" panose="020B0502040204020203" pitchFamily="34" charset="0"/>
              </a:rPr>
              <a:t> </a:t>
            </a:r>
          </a:p>
        </p:txBody>
      </p:sp>
      <p:sp>
        <p:nvSpPr>
          <p:cNvPr id="7" name="Content Placeholder 2">
            <a:extLst>
              <a:ext uri="{FF2B5EF4-FFF2-40B4-BE49-F238E27FC236}">
                <a16:creationId xmlns:a16="http://schemas.microsoft.com/office/drawing/2014/main" id="{08BA75F0-67E0-44E1-A436-1C3AD47B7B85}"/>
              </a:ext>
            </a:extLst>
          </p:cNvPr>
          <p:cNvSpPr txBox="1">
            <a:spLocks/>
          </p:cNvSpPr>
          <p:nvPr/>
        </p:nvSpPr>
        <p:spPr>
          <a:xfrm>
            <a:off x="1317071" y="5059790"/>
            <a:ext cx="4778929" cy="808931"/>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Font typeface="Wingdings" panose="05000000000000000000" pitchFamily="2" charset="2"/>
              <a:buChar char="§"/>
            </a:pPr>
            <a:r>
              <a:rPr lang="en-US" sz="2400" dirty="0">
                <a:latin typeface="Segoe UI" panose="020B0502040204020203" pitchFamily="34" charset="0"/>
                <a:ea typeface="Segoe UI" panose="020B0502040204020203" pitchFamily="34" charset="0"/>
                <a:cs typeface="Segoe UI" panose="020B0502040204020203" pitchFamily="34" charset="0"/>
              </a:rPr>
              <a:t>Sacrificial deaths give </a:t>
            </a:r>
            <a:r>
              <a:rPr lang="en-US" sz="2400" b="1" dirty="0">
                <a:latin typeface="Segoe UI" panose="020B0502040204020203" pitchFamily="34" charset="0"/>
                <a:ea typeface="Segoe UI" panose="020B0502040204020203" pitchFamily="34" charset="0"/>
                <a:cs typeface="Segoe UI" panose="020B0502040204020203" pitchFamily="34" charset="0"/>
              </a:rPr>
              <a:t>WITNESS</a:t>
            </a:r>
            <a:r>
              <a:rPr lang="en-US" sz="2400" dirty="0">
                <a:latin typeface="Segoe UI" panose="020B0502040204020203" pitchFamily="34" charset="0"/>
                <a:ea typeface="Segoe UI" panose="020B0502040204020203" pitchFamily="34" charset="0"/>
                <a:cs typeface="Segoe UI" panose="020B0502040204020203" pitchFamily="34" charset="0"/>
              </a:rPr>
              <a:t> to faith in the life, death, and resurrection of Jesus.</a:t>
            </a:r>
          </a:p>
        </p:txBody>
      </p:sp>
      <p:sp>
        <p:nvSpPr>
          <p:cNvPr id="8" name="TextBox 7">
            <a:extLst>
              <a:ext uri="{FF2B5EF4-FFF2-40B4-BE49-F238E27FC236}">
                <a16:creationId xmlns:a16="http://schemas.microsoft.com/office/drawing/2014/main" id="{170C8DB1-8608-4AF9-BDDD-01091C035FD3}"/>
              </a:ext>
            </a:extLst>
          </p:cNvPr>
          <p:cNvSpPr txBox="1"/>
          <p:nvPr/>
        </p:nvSpPr>
        <p:spPr>
          <a:xfrm>
            <a:off x="10428617" y="5919775"/>
            <a:ext cx="759826" cy="307777"/>
          </a:xfrm>
          <a:prstGeom prst="rect">
            <a:avLst/>
          </a:prstGeom>
          <a:noFill/>
        </p:spPr>
        <p:txBody>
          <a:bodyPr wrap="square" rtlCol="0">
            <a:spAutoFit/>
          </a:bodyPr>
          <a:lstStyle/>
          <a:p>
            <a:r>
              <a:rPr lang="en-US" sz="1400" dirty="0"/>
              <a:t>1, 6, 7 </a:t>
            </a:r>
          </a:p>
        </p:txBody>
      </p:sp>
    </p:spTree>
    <p:extLst>
      <p:ext uri="{BB962C8B-B14F-4D97-AF65-F5344CB8AC3E}">
        <p14:creationId xmlns:p14="http://schemas.microsoft.com/office/powerpoint/2010/main" val="1188281133"/>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animEffect transition="in" filter="fade">
                                      <p:cBhvr>
                                        <p:cTn id="15" dur="500"/>
                                        <p:tgtEl>
                                          <p:spTgt spid="3">
                                            <p:txEl>
                                              <p:pRg st="0" end="0"/>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3">
                                            <p:txEl>
                                              <p:pRg st="1" end="1"/>
                                            </p:txEl>
                                          </p:spTgt>
                                        </p:tgtEl>
                                        <p:attrNameLst>
                                          <p:attrName>style.visibility</p:attrName>
                                        </p:attrNameLst>
                                      </p:cBhvr>
                                      <p:to>
                                        <p:strVal val="visible"/>
                                      </p:to>
                                    </p:set>
                                    <p:animEffect transition="in" filter="fade">
                                      <p:cBhvr>
                                        <p:cTn id="18" dur="500"/>
                                        <p:tgtEl>
                                          <p:spTgt spid="3">
                                            <p:txEl>
                                              <p:pRg st="1" end="1"/>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7">
                                            <p:txEl>
                                              <p:pRg st="0" end="0"/>
                                            </p:txEl>
                                          </p:spTgt>
                                        </p:tgtEl>
                                        <p:attrNameLst>
                                          <p:attrName>style.visibility</p:attrName>
                                        </p:attrNameLst>
                                      </p:cBhvr>
                                      <p:to>
                                        <p:strVal val="visible"/>
                                      </p:to>
                                    </p:set>
                                    <p:animEffect transition="in" filter="fade">
                                      <p:cBhvr>
                                        <p:cTn id="23" dur="500"/>
                                        <p:tgtEl>
                                          <p:spTgt spid="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8F257C-4DB8-473E-8C59-432E8A2558CB}"/>
              </a:ext>
            </a:extLst>
          </p:cNvPr>
          <p:cNvSpPr>
            <a:spLocks noGrp="1"/>
          </p:cNvSpPr>
          <p:nvPr>
            <p:ph type="title"/>
          </p:nvPr>
        </p:nvSpPr>
        <p:spPr>
          <a:xfrm>
            <a:off x="515471" y="5473229"/>
            <a:ext cx="10515600" cy="752567"/>
          </a:xfrm>
        </p:spPr>
        <p:txBody>
          <a:bodyPr>
            <a:normAutofit/>
          </a:bodyPr>
          <a:lstStyle/>
          <a:p>
            <a:r>
              <a:rPr lang="en-US" sz="2000" dirty="0">
                <a:latin typeface="Segoe UI" panose="020B0502040204020203" pitchFamily="34" charset="0"/>
                <a:ea typeface="Segoe UI" panose="020B0502040204020203" pitchFamily="34" charset="0"/>
                <a:cs typeface="Segoe UI" panose="020B0502040204020203" pitchFamily="34" charset="0"/>
              </a:rPr>
              <a:t>“As he who called you is holy, be holy yourselves in every aspect of your conduct,</a:t>
            </a:r>
            <a:r>
              <a:rPr lang="en-US" sz="2000" b="1" baseline="30000" dirty="0">
                <a:latin typeface="Segoe UI" panose="020B0502040204020203" pitchFamily="34" charset="0"/>
                <a:ea typeface="Segoe UI" panose="020B0502040204020203" pitchFamily="34" charset="0"/>
                <a:cs typeface="Segoe UI" panose="020B0502040204020203" pitchFamily="34" charset="0"/>
              </a:rPr>
              <a:t> </a:t>
            </a:r>
            <a:r>
              <a:rPr lang="en-US" sz="2000" dirty="0">
                <a:latin typeface="Segoe UI" panose="020B0502040204020203" pitchFamily="34" charset="0"/>
                <a:ea typeface="Segoe UI" panose="020B0502040204020203" pitchFamily="34" charset="0"/>
                <a:cs typeface="Segoe UI" panose="020B0502040204020203" pitchFamily="34" charset="0"/>
              </a:rPr>
              <a:t>for it is written, “Be holy because I [am] holy.” </a:t>
            </a:r>
            <a:r>
              <a:rPr lang="en-US" sz="1400" b="1" dirty="0">
                <a:latin typeface="Segoe UI" panose="020B0502040204020203" pitchFamily="34" charset="0"/>
                <a:ea typeface="Segoe UI" panose="020B0502040204020203" pitchFamily="34" charset="0"/>
                <a:cs typeface="Segoe UI" panose="020B0502040204020203" pitchFamily="34" charset="0"/>
              </a:rPr>
              <a:t>1 Pet. 1:15-16</a:t>
            </a:r>
          </a:p>
        </p:txBody>
      </p:sp>
      <p:pic>
        <p:nvPicPr>
          <p:cNvPr id="1029" name="Picture 5" descr="Image result for imago dei">
            <a:extLst>
              <a:ext uri="{FF2B5EF4-FFF2-40B4-BE49-F238E27FC236}">
                <a16:creationId xmlns:a16="http://schemas.microsoft.com/office/drawing/2014/main" id="{D703D0CB-F032-4A22-BCC3-32E340C71EF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120857" y="2953693"/>
            <a:ext cx="3038475" cy="1504950"/>
          </a:xfrm>
          <a:prstGeom prst="rect">
            <a:avLst/>
          </a:prstGeom>
          <a:noFill/>
          <a:ln w="63500">
            <a:solidFill>
              <a:srgbClr val="614BA3"/>
            </a:solidFill>
          </a:ln>
          <a:effectLst>
            <a:outerShdw blurRad="50800" dist="38100" dir="2700000" algn="ctr" rotWithShape="0">
              <a:schemeClr val="tx1">
                <a:alpha val="40000"/>
              </a:schemeClr>
            </a:outerShdw>
          </a:effectLst>
          <a:extLst>
            <a:ext uri="{909E8E84-426E-40DD-AFC4-6F175D3DCCD1}">
              <a14:hiddenFill xmlns:a14="http://schemas.microsoft.com/office/drawing/2010/main">
                <a:solidFill>
                  <a:srgbClr val="FFFFFF"/>
                </a:solidFill>
              </a14:hiddenFill>
            </a:ext>
          </a:extLst>
        </p:spPr>
      </p:pic>
      <p:sp>
        <p:nvSpPr>
          <p:cNvPr id="5" name="Content Placeholder 2">
            <a:extLst>
              <a:ext uri="{FF2B5EF4-FFF2-40B4-BE49-F238E27FC236}">
                <a16:creationId xmlns:a16="http://schemas.microsoft.com/office/drawing/2014/main" id="{06EA9521-724D-4E58-BE49-7604527684F6}"/>
              </a:ext>
            </a:extLst>
          </p:cNvPr>
          <p:cNvSpPr txBox="1">
            <a:spLocks/>
          </p:cNvSpPr>
          <p:nvPr/>
        </p:nvSpPr>
        <p:spPr>
          <a:xfrm>
            <a:off x="515471" y="372623"/>
            <a:ext cx="11091071" cy="1260084"/>
          </a:xfrm>
          <a:prstGeom prst="rect">
            <a:avLst/>
          </a:prstGeom>
          <a:solidFill>
            <a:srgbClr val="614BA3"/>
          </a:solidFill>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Bef>
                <a:spcPts val="0"/>
              </a:spcBef>
              <a:buFont typeface="Arial" panose="020B0604020202020204" pitchFamily="34" charset="0"/>
              <a:buNone/>
            </a:pPr>
            <a:r>
              <a:rPr lang="en-US" b="1" dirty="0">
                <a:solidFill>
                  <a:schemeClr val="bg1"/>
                </a:solidFill>
                <a:latin typeface="Segoe UI" panose="020B0502040204020203" pitchFamily="34" charset="0"/>
                <a:ea typeface="Segoe UI" panose="020B0502040204020203" pitchFamily="34" charset="0"/>
                <a:cs typeface="Segoe UI" panose="020B0502040204020203" pitchFamily="34" charset="0"/>
              </a:rPr>
              <a:t>By martyrdom a disciple is transformed into an image of his Master by freely accepting death for the salvation of the world 									</a:t>
            </a:r>
            <a:r>
              <a:rPr lang="en-US" sz="2000" b="1" i="1" dirty="0">
                <a:solidFill>
                  <a:schemeClr val="bg1"/>
                </a:solidFill>
                <a:latin typeface="Segoe UI" panose="020B0502040204020203" pitchFamily="34" charset="0"/>
                <a:ea typeface="Segoe UI" panose="020B0502040204020203" pitchFamily="34" charset="0"/>
                <a:cs typeface="Segoe UI" panose="020B0502040204020203" pitchFamily="34" charset="0"/>
              </a:rPr>
              <a:t>Lumen Gentium </a:t>
            </a:r>
            <a:r>
              <a:rPr lang="en-US" sz="2000" b="1" dirty="0">
                <a:solidFill>
                  <a:schemeClr val="bg1"/>
                </a:solidFill>
                <a:latin typeface="Segoe UI" panose="020B0502040204020203" pitchFamily="34" charset="0"/>
                <a:ea typeface="Segoe UI" panose="020B0502040204020203" pitchFamily="34" charset="0"/>
                <a:cs typeface="Segoe UI" panose="020B0502040204020203" pitchFamily="34" charset="0"/>
              </a:rPr>
              <a:t>42</a:t>
            </a:r>
          </a:p>
        </p:txBody>
      </p:sp>
      <p:sp>
        <p:nvSpPr>
          <p:cNvPr id="6" name="Content Placeholder 2">
            <a:extLst>
              <a:ext uri="{FF2B5EF4-FFF2-40B4-BE49-F238E27FC236}">
                <a16:creationId xmlns:a16="http://schemas.microsoft.com/office/drawing/2014/main" id="{9F32F522-EC93-4CEC-97CD-9920CA31C78B}"/>
              </a:ext>
            </a:extLst>
          </p:cNvPr>
          <p:cNvSpPr txBox="1">
            <a:spLocks/>
          </p:cNvSpPr>
          <p:nvPr/>
        </p:nvSpPr>
        <p:spPr>
          <a:xfrm>
            <a:off x="1678378" y="2887344"/>
            <a:ext cx="5567880" cy="950614"/>
          </a:xfrm>
          <a:prstGeom prst="rect">
            <a:avLst/>
          </a:prstGeom>
          <a:solidFill>
            <a:srgbClr val="CAA75B"/>
          </a:solidFill>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0"/>
              </a:spcBef>
              <a:buFont typeface="Arial" panose="020B0604020202020204" pitchFamily="34" charset="0"/>
              <a:buNone/>
            </a:pPr>
            <a:endParaRPr lang="en-US" sz="800" dirty="0"/>
          </a:p>
          <a:p>
            <a:pPr marL="0" indent="0">
              <a:spcBef>
                <a:spcPts val="0"/>
              </a:spcBef>
              <a:buFont typeface="Arial" panose="020B0604020202020204" pitchFamily="34" charset="0"/>
              <a:buNone/>
            </a:pPr>
            <a:endParaRPr lang="en-US" sz="800" dirty="0"/>
          </a:p>
          <a:p>
            <a:pPr marL="0" indent="0">
              <a:spcBef>
                <a:spcPts val="0"/>
              </a:spcBef>
              <a:buFont typeface="Arial" panose="020B0604020202020204" pitchFamily="34" charset="0"/>
              <a:buNone/>
            </a:pPr>
            <a:r>
              <a:rPr lang="en-US" b="1" i="1" dirty="0">
                <a:solidFill>
                  <a:schemeClr val="bg1"/>
                </a:solidFill>
                <a:latin typeface="Segoe UI" panose="020B0502040204020203" pitchFamily="34" charset="0"/>
                <a:ea typeface="Segoe UI" panose="020B0502040204020203" pitchFamily="34" charset="0"/>
                <a:cs typeface="Segoe UI" panose="020B0502040204020203" pitchFamily="34" charset="0"/>
              </a:rPr>
              <a:t> IMAGO </a:t>
            </a:r>
            <a:r>
              <a:rPr lang="en-US" sz="3200" b="1" i="1" dirty="0">
                <a:solidFill>
                  <a:schemeClr val="bg1"/>
                </a:solidFill>
                <a:latin typeface="Segoe UI" panose="020B0502040204020203" pitchFamily="34" charset="0"/>
                <a:ea typeface="Segoe UI" panose="020B0502040204020203" pitchFamily="34" charset="0"/>
                <a:cs typeface="Segoe UI" panose="020B0502040204020203" pitchFamily="34" charset="0"/>
              </a:rPr>
              <a:t>D</a:t>
            </a:r>
            <a:r>
              <a:rPr lang="en-US" b="1" i="1" dirty="0">
                <a:solidFill>
                  <a:schemeClr val="bg1"/>
                </a:solidFill>
                <a:latin typeface="Segoe UI" panose="020B0502040204020203" pitchFamily="34" charset="0"/>
                <a:ea typeface="Segoe UI" panose="020B0502040204020203" pitchFamily="34" charset="0"/>
                <a:cs typeface="Segoe UI" panose="020B0502040204020203" pitchFamily="34" charset="0"/>
              </a:rPr>
              <a:t>EI</a:t>
            </a:r>
            <a:r>
              <a:rPr lang="en-US" b="1" dirty="0">
                <a:solidFill>
                  <a:schemeClr val="bg1"/>
                </a:solidFill>
                <a:latin typeface="Segoe UI" panose="020B0502040204020203" pitchFamily="34" charset="0"/>
                <a:ea typeface="Segoe UI" panose="020B0502040204020203" pitchFamily="34" charset="0"/>
                <a:cs typeface="Segoe UI" panose="020B0502040204020203" pitchFamily="34" charset="0"/>
              </a:rPr>
              <a:t>  =  IMAGE OF </a:t>
            </a:r>
            <a:r>
              <a:rPr lang="en-US" sz="3200" b="1" dirty="0">
                <a:solidFill>
                  <a:schemeClr val="bg1"/>
                </a:solidFill>
                <a:latin typeface="Segoe UI" panose="020B0502040204020203" pitchFamily="34" charset="0"/>
                <a:ea typeface="Segoe UI" panose="020B0502040204020203" pitchFamily="34" charset="0"/>
                <a:cs typeface="Segoe UI" panose="020B0502040204020203" pitchFamily="34" charset="0"/>
              </a:rPr>
              <a:t>G</a:t>
            </a:r>
            <a:r>
              <a:rPr lang="en-US" b="1" dirty="0">
                <a:solidFill>
                  <a:schemeClr val="bg1"/>
                </a:solidFill>
                <a:latin typeface="Segoe UI" panose="020B0502040204020203" pitchFamily="34" charset="0"/>
                <a:ea typeface="Segoe UI" panose="020B0502040204020203" pitchFamily="34" charset="0"/>
                <a:cs typeface="Segoe UI" panose="020B0502040204020203" pitchFamily="34" charset="0"/>
              </a:rPr>
              <a:t>OD</a:t>
            </a:r>
            <a:r>
              <a:rPr lang="en-US" b="1" dirty="0">
                <a:latin typeface="Segoe UI" panose="020B0502040204020203" pitchFamily="34" charset="0"/>
                <a:ea typeface="Segoe UI" panose="020B0502040204020203" pitchFamily="34" charset="0"/>
                <a:cs typeface="Segoe UI" panose="020B0502040204020203" pitchFamily="34" charset="0"/>
              </a:rPr>
              <a:t> </a:t>
            </a:r>
          </a:p>
        </p:txBody>
      </p:sp>
      <p:sp>
        <p:nvSpPr>
          <p:cNvPr id="9" name="Title 1">
            <a:extLst>
              <a:ext uri="{FF2B5EF4-FFF2-40B4-BE49-F238E27FC236}">
                <a16:creationId xmlns:a16="http://schemas.microsoft.com/office/drawing/2014/main" id="{F42BB725-00E3-452F-96B3-5BB5EDA38ECD}"/>
              </a:ext>
            </a:extLst>
          </p:cNvPr>
          <p:cNvSpPr txBox="1">
            <a:spLocks/>
          </p:cNvSpPr>
          <p:nvPr/>
        </p:nvSpPr>
        <p:spPr>
          <a:xfrm>
            <a:off x="423715" y="5091908"/>
            <a:ext cx="10515601" cy="765225"/>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000" dirty="0">
                <a:latin typeface="Segoe UI" panose="020B0502040204020203" pitchFamily="34" charset="0"/>
                <a:ea typeface="Segoe UI" panose="020B0502040204020203" pitchFamily="34" charset="0"/>
                <a:cs typeface="Segoe UI" panose="020B0502040204020203" pitchFamily="34" charset="0"/>
              </a:rPr>
              <a:t>“For I, the LORD, am your God. You shall make and keep yourself holy, because I am holy.” </a:t>
            </a:r>
            <a:r>
              <a:rPr lang="en-US" sz="1400" b="1" dirty="0">
                <a:latin typeface="Segoe UI" panose="020B0502040204020203" pitchFamily="34" charset="0"/>
                <a:ea typeface="Segoe UI" panose="020B0502040204020203" pitchFamily="34" charset="0"/>
                <a:cs typeface="Segoe UI" panose="020B0502040204020203" pitchFamily="34" charset="0"/>
              </a:rPr>
              <a:t>Lev. 11:44</a:t>
            </a:r>
            <a:br>
              <a:rPr lang="en-US" sz="2000" dirty="0">
                <a:latin typeface="Segoe UI" panose="020B0502040204020203" pitchFamily="34" charset="0"/>
                <a:ea typeface="Segoe UI" panose="020B0502040204020203" pitchFamily="34" charset="0"/>
                <a:cs typeface="Segoe UI" panose="020B0502040204020203" pitchFamily="34" charset="0"/>
              </a:rPr>
            </a:br>
            <a:br>
              <a:rPr lang="en-US" sz="2000" dirty="0">
                <a:latin typeface="Segoe UI" panose="020B0502040204020203" pitchFamily="34" charset="0"/>
                <a:ea typeface="Segoe UI" panose="020B0502040204020203" pitchFamily="34" charset="0"/>
                <a:cs typeface="Segoe UI" panose="020B0502040204020203" pitchFamily="34" charset="0"/>
              </a:rPr>
            </a:br>
            <a:endParaRPr lang="en-US" sz="2000" dirty="0">
              <a:latin typeface="Segoe UI" panose="020B0502040204020203" pitchFamily="34" charset="0"/>
              <a:ea typeface="Segoe UI" panose="020B0502040204020203" pitchFamily="34" charset="0"/>
              <a:cs typeface="Segoe UI" panose="020B0502040204020203" pitchFamily="34" charset="0"/>
            </a:endParaRPr>
          </a:p>
        </p:txBody>
      </p:sp>
      <p:sp>
        <p:nvSpPr>
          <p:cNvPr id="10" name="Title 1">
            <a:extLst>
              <a:ext uri="{FF2B5EF4-FFF2-40B4-BE49-F238E27FC236}">
                <a16:creationId xmlns:a16="http://schemas.microsoft.com/office/drawing/2014/main" id="{BB78F304-2414-4264-9D71-F8EF51CFD9B3}"/>
              </a:ext>
            </a:extLst>
          </p:cNvPr>
          <p:cNvSpPr txBox="1">
            <a:spLocks/>
          </p:cNvSpPr>
          <p:nvPr/>
        </p:nvSpPr>
        <p:spPr>
          <a:xfrm>
            <a:off x="515471" y="1832191"/>
            <a:ext cx="11161058" cy="855669"/>
          </a:xfrm>
          <a:prstGeom prst="rect">
            <a:avLst/>
          </a:prstGeom>
        </p:spPr>
        <p:txBody>
          <a:bodyPr vert="horz" lIns="91440" tIns="45720" rIns="91440" bIns="45720" rtlCol="0" anchor="ctr">
            <a:normAutofit fontScale="675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700" dirty="0">
                <a:latin typeface="Segoe UI" panose="020B0502040204020203" pitchFamily="34" charset="0"/>
                <a:ea typeface="Segoe UI" panose="020B0502040204020203" pitchFamily="34" charset="0"/>
                <a:cs typeface="Segoe UI" panose="020B0502040204020203" pitchFamily="34" charset="0"/>
              </a:rPr>
              <a:t>As a martyr, Saint Christina is a witness of Christ by her death. She was transformed and is seen as being holy.</a:t>
            </a:r>
            <a:br>
              <a:rPr lang="en-US" sz="2200" dirty="0">
                <a:latin typeface="Segoe UI" panose="020B0502040204020203" pitchFamily="34" charset="0"/>
                <a:ea typeface="Segoe UI" panose="020B0502040204020203" pitchFamily="34" charset="0"/>
                <a:cs typeface="Segoe UI" panose="020B0502040204020203" pitchFamily="34" charset="0"/>
              </a:rPr>
            </a:br>
            <a:br>
              <a:rPr lang="en-US" sz="2200" dirty="0">
                <a:latin typeface="Segoe UI" panose="020B0502040204020203" pitchFamily="34" charset="0"/>
                <a:ea typeface="Segoe UI" panose="020B0502040204020203" pitchFamily="34" charset="0"/>
                <a:cs typeface="Segoe UI" panose="020B0502040204020203" pitchFamily="34" charset="0"/>
              </a:rPr>
            </a:br>
            <a:endParaRPr lang="en-US" sz="2200" dirty="0">
              <a:latin typeface="Segoe UI" panose="020B0502040204020203" pitchFamily="34" charset="0"/>
              <a:ea typeface="Segoe UI" panose="020B0502040204020203" pitchFamily="34" charset="0"/>
              <a:cs typeface="Segoe UI" panose="020B0502040204020203" pitchFamily="34" charset="0"/>
            </a:endParaRPr>
          </a:p>
        </p:txBody>
      </p:sp>
      <p:sp>
        <p:nvSpPr>
          <p:cNvPr id="11" name="Title 1">
            <a:extLst>
              <a:ext uri="{FF2B5EF4-FFF2-40B4-BE49-F238E27FC236}">
                <a16:creationId xmlns:a16="http://schemas.microsoft.com/office/drawing/2014/main" id="{52577985-5ED5-463B-9400-692711654DDE}"/>
              </a:ext>
            </a:extLst>
          </p:cNvPr>
          <p:cNvSpPr txBox="1">
            <a:spLocks/>
          </p:cNvSpPr>
          <p:nvPr/>
        </p:nvSpPr>
        <p:spPr>
          <a:xfrm>
            <a:off x="515471" y="2316077"/>
            <a:ext cx="10876779" cy="855669"/>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000" dirty="0">
                <a:latin typeface="Segoe UI" panose="020B0502040204020203" pitchFamily="34" charset="0"/>
                <a:ea typeface="Segoe UI" panose="020B0502040204020203" pitchFamily="34" charset="0"/>
                <a:cs typeface="Segoe UI" panose="020B0502040204020203" pitchFamily="34" charset="0"/>
              </a:rPr>
              <a:t>Just as Saint Christina is holy, we are also called to be holy since we all are created in the…</a:t>
            </a:r>
            <a:br>
              <a:rPr lang="en-US" sz="2000" dirty="0">
                <a:latin typeface="Segoe UI" panose="020B0502040204020203" pitchFamily="34" charset="0"/>
                <a:ea typeface="Segoe UI" panose="020B0502040204020203" pitchFamily="34" charset="0"/>
                <a:cs typeface="Segoe UI" panose="020B0502040204020203" pitchFamily="34" charset="0"/>
              </a:rPr>
            </a:br>
            <a:endParaRPr lang="en-US" sz="2000" dirty="0">
              <a:latin typeface="Segoe UI" panose="020B0502040204020203" pitchFamily="34" charset="0"/>
              <a:ea typeface="Segoe UI" panose="020B0502040204020203" pitchFamily="34" charset="0"/>
              <a:cs typeface="Segoe UI" panose="020B0502040204020203" pitchFamily="34" charset="0"/>
            </a:endParaRPr>
          </a:p>
        </p:txBody>
      </p:sp>
      <p:sp>
        <p:nvSpPr>
          <p:cNvPr id="12" name="Title 1">
            <a:extLst>
              <a:ext uri="{FF2B5EF4-FFF2-40B4-BE49-F238E27FC236}">
                <a16:creationId xmlns:a16="http://schemas.microsoft.com/office/drawing/2014/main" id="{B0CF21D4-DD84-467E-B7A1-9EB9B0B885BD}"/>
              </a:ext>
            </a:extLst>
          </p:cNvPr>
          <p:cNvSpPr txBox="1">
            <a:spLocks/>
          </p:cNvSpPr>
          <p:nvPr/>
        </p:nvSpPr>
        <p:spPr>
          <a:xfrm>
            <a:off x="1140160" y="3795932"/>
            <a:ext cx="6863103" cy="765225"/>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000" b="1" dirty="0">
                <a:latin typeface="Segoe UI" panose="020B0502040204020203" pitchFamily="34" charset="0"/>
                <a:ea typeface="Segoe UI" panose="020B0502040204020203" pitchFamily="34" charset="0"/>
                <a:cs typeface="Segoe UI" panose="020B0502040204020203" pitchFamily="34" charset="0"/>
              </a:rPr>
              <a:t>By </a:t>
            </a:r>
            <a:r>
              <a:rPr lang="en-US" sz="2000" b="1" i="1" dirty="0">
                <a:latin typeface="Segoe UI" panose="020B0502040204020203" pitchFamily="34" charset="0"/>
                <a:ea typeface="Segoe UI" panose="020B0502040204020203" pitchFamily="34" charset="0"/>
                <a:cs typeface="Segoe UI" panose="020B0502040204020203" pitchFamily="34" charset="0"/>
              </a:rPr>
              <a:t>extension</a:t>
            </a:r>
            <a:r>
              <a:rPr lang="en-US" sz="2000" b="1" dirty="0">
                <a:latin typeface="Segoe UI" panose="020B0502040204020203" pitchFamily="34" charset="0"/>
                <a:ea typeface="Segoe UI" panose="020B0502040204020203" pitchFamily="34" charset="0"/>
                <a:cs typeface="Segoe UI" panose="020B0502040204020203" pitchFamily="34" charset="0"/>
              </a:rPr>
              <a:t> and </a:t>
            </a:r>
            <a:r>
              <a:rPr lang="en-US" sz="2000" b="1" i="1" dirty="0">
                <a:latin typeface="Segoe UI" panose="020B0502040204020203" pitchFamily="34" charset="0"/>
                <a:ea typeface="Segoe UI" panose="020B0502040204020203" pitchFamily="34" charset="0"/>
                <a:cs typeface="Segoe UI" panose="020B0502040204020203" pitchFamily="34" charset="0"/>
              </a:rPr>
              <a:t>proximity</a:t>
            </a:r>
            <a:r>
              <a:rPr lang="en-US" sz="2000" b="1" dirty="0">
                <a:latin typeface="Segoe UI" panose="020B0502040204020203" pitchFamily="34" charset="0"/>
                <a:ea typeface="Segoe UI" panose="020B0502040204020203" pitchFamily="34" charset="0"/>
                <a:cs typeface="Segoe UI" panose="020B0502040204020203" pitchFamily="34" charset="0"/>
              </a:rPr>
              <a:t> to God, we too can be holy</a:t>
            </a:r>
          </a:p>
        </p:txBody>
      </p:sp>
      <p:sp>
        <p:nvSpPr>
          <p:cNvPr id="13" name="Title 1">
            <a:extLst>
              <a:ext uri="{FF2B5EF4-FFF2-40B4-BE49-F238E27FC236}">
                <a16:creationId xmlns:a16="http://schemas.microsoft.com/office/drawing/2014/main" id="{064AC357-1CED-45D0-A919-013954CA8062}"/>
              </a:ext>
            </a:extLst>
          </p:cNvPr>
          <p:cNvSpPr txBox="1">
            <a:spLocks/>
          </p:cNvSpPr>
          <p:nvPr/>
        </p:nvSpPr>
        <p:spPr>
          <a:xfrm>
            <a:off x="383155" y="4339341"/>
            <a:ext cx="6863103" cy="765225"/>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000" b="1" dirty="0">
                <a:latin typeface="Segoe UI" panose="020B0502040204020203" pitchFamily="34" charset="0"/>
                <a:ea typeface="Segoe UI" panose="020B0502040204020203" pitchFamily="34" charset="0"/>
                <a:cs typeface="Segoe UI" panose="020B0502040204020203" pitchFamily="34" charset="0"/>
              </a:rPr>
              <a:t>Scripture relays this truth to us…</a:t>
            </a:r>
          </a:p>
        </p:txBody>
      </p:sp>
      <p:sp>
        <p:nvSpPr>
          <p:cNvPr id="14" name="TextBox 13">
            <a:extLst>
              <a:ext uri="{FF2B5EF4-FFF2-40B4-BE49-F238E27FC236}">
                <a16:creationId xmlns:a16="http://schemas.microsoft.com/office/drawing/2014/main" id="{E817405A-3309-4BC6-9A1C-0D60AEA9C97C}"/>
              </a:ext>
            </a:extLst>
          </p:cNvPr>
          <p:cNvSpPr txBox="1"/>
          <p:nvPr/>
        </p:nvSpPr>
        <p:spPr>
          <a:xfrm>
            <a:off x="10038781" y="5930677"/>
            <a:ext cx="992290" cy="307777"/>
          </a:xfrm>
          <a:prstGeom prst="rect">
            <a:avLst/>
          </a:prstGeom>
          <a:noFill/>
        </p:spPr>
        <p:txBody>
          <a:bodyPr wrap="square" rtlCol="0">
            <a:spAutoFit/>
          </a:bodyPr>
          <a:lstStyle/>
          <a:p>
            <a:r>
              <a:rPr lang="en-US" sz="1400" dirty="0"/>
              <a:t>1, 2, 4, 5, 6 </a:t>
            </a:r>
          </a:p>
        </p:txBody>
      </p:sp>
    </p:spTree>
    <p:extLst>
      <p:ext uri="{BB962C8B-B14F-4D97-AF65-F5344CB8AC3E}">
        <p14:creationId xmlns:p14="http://schemas.microsoft.com/office/powerpoint/2010/main" val="2933553630"/>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par>
                          <p:cTn id="7" fill="hold">
                            <p:stCondLst>
                              <p:cond delay="0"/>
                            </p:stCondLst>
                            <p:childTnLst>
                              <p:par>
                                <p:cTn id="8" presetID="10" presetClass="entr" presetSubtype="0" fill="hold" grpId="0" nodeType="afterEffect">
                                  <p:stCondLst>
                                    <p:cond delay="1500"/>
                                  </p:stCondLst>
                                  <p:childTnLst>
                                    <p:set>
                                      <p:cBhvr>
                                        <p:cTn id="9" dur="1" fill="hold">
                                          <p:stCondLst>
                                            <p:cond delay="0"/>
                                          </p:stCondLst>
                                        </p:cTn>
                                        <p:tgtEl>
                                          <p:spTgt spid="10"/>
                                        </p:tgtEl>
                                        <p:attrNameLst>
                                          <p:attrName>style.visibility</p:attrName>
                                        </p:attrNameLst>
                                      </p:cBhvr>
                                      <p:to>
                                        <p:strVal val="visible"/>
                                      </p:to>
                                    </p:set>
                                    <p:animEffect transition="in" filter="fade">
                                      <p:cBhvr>
                                        <p:cTn id="10" dur="500"/>
                                        <p:tgtEl>
                                          <p:spTgt spid="10"/>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fade">
                                      <p:cBhvr>
                                        <p:cTn id="15" dur="500"/>
                                        <p:tgtEl>
                                          <p:spTgt spid="11"/>
                                        </p:tgtEl>
                                      </p:cBhvr>
                                    </p:animEffect>
                                  </p:childTnLst>
                                </p:cTn>
                              </p:par>
                            </p:childTnLst>
                          </p:cTn>
                        </p:par>
                        <p:par>
                          <p:cTn id="16" fill="hold">
                            <p:stCondLst>
                              <p:cond delay="500"/>
                            </p:stCondLst>
                            <p:childTnLst>
                              <p:par>
                                <p:cTn id="17" presetID="10" presetClass="entr" presetSubtype="0" fill="hold" grpId="0" nodeType="afterEffect">
                                  <p:stCondLst>
                                    <p:cond delay="1000"/>
                                  </p:stCondLst>
                                  <p:childTnLst>
                                    <p:set>
                                      <p:cBhvr>
                                        <p:cTn id="18" dur="1" fill="hold">
                                          <p:stCondLst>
                                            <p:cond delay="0"/>
                                          </p:stCondLst>
                                        </p:cTn>
                                        <p:tgtEl>
                                          <p:spTgt spid="6"/>
                                        </p:tgtEl>
                                        <p:attrNameLst>
                                          <p:attrName>style.visibility</p:attrName>
                                        </p:attrNameLst>
                                      </p:cBhvr>
                                      <p:to>
                                        <p:strVal val="visible"/>
                                      </p:to>
                                    </p:set>
                                    <p:animEffect transition="in" filter="fade">
                                      <p:cBhvr>
                                        <p:cTn id="19" dur="500"/>
                                        <p:tgtEl>
                                          <p:spTgt spid="6"/>
                                        </p:tgtEl>
                                      </p:cBhvr>
                                    </p:animEffect>
                                  </p:childTnLst>
                                </p:cTn>
                              </p:par>
                            </p:childTnLst>
                          </p:cTn>
                        </p:par>
                        <p:par>
                          <p:cTn id="20" fill="hold">
                            <p:stCondLst>
                              <p:cond delay="2000"/>
                            </p:stCondLst>
                            <p:childTnLst>
                              <p:par>
                                <p:cTn id="21" presetID="10" presetClass="entr" presetSubtype="0" fill="hold" nodeType="afterEffect">
                                  <p:stCondLst>
                                    <p:cond delay="0"/>
                                  </p:stCondLst>
                                  <p:childTnLst>
                                    <p:set>
                                      <p:cBhvr>
                                        <p:cTn id="22" dur="1" fill="hold">
                                          <p:stCondLst>
                                            <p:cond delay="0"/>
                                          </p:stCondLst>
                                        </p:cTn>
                                        <p:tgtEl>
                                          <p:spTgt spid="1029"/>
                                        </p:tgtEl>
                                        <p:attrNameLst>
                                          <p:attrName>style.visibility</p:attrName>
                                        </p:attrNameLst>
                                      </p:cBhvr>
                                      <p:to>
                                        <p:strVal val="visible"/>
                                      </p:to>
                                    </p:set>
                                    <p:animEffect transition="in" filter="fade">
                                      <p:cBhvr>
                                        <p:cTn id="23" dur="500"/>
                                        <p:tgtEl>
                                          <p:spTgt spid="1029"/>
                                        </p:tgtEl>
                                      </p:cBhvr>
                                    </p:animEffect>
                                  </p:childTnLst>
                                </p:cTn>
                              </p:par>
                            </p:childTnLst>
                          </p:cTn>
                        </p:par>
                        <p:par>
                          <p:cTn id="24" fill="hold">
                            <p:stCondLst>
                              <p:cond delay="2500"/>
                            </p:stCondLst>
                            <p:childTnLst>
                              <p:par>
                                <p:cTn id="25" presetID="10" presetClass="entr" presetSubtype="0" fill="hold" grpId="0" nodeType="afterEffect">
                                  <p:stCondLst>
                                    <p:cond delay="2500"/>
                                  </p:stCondLst>
                                  <p:childTnLst>
                                    <p:set>
                                      <p:cBhvr>
                                        <p:cTn id="26" dur="1" fill="hold">
                                          <p:stCondLst>
                                            <p:cond delay="0"/>
                                          </p:stCondLst>
                                        </p:cTn>
                                        <p:tgtEl>
                                          <p:spTgt spid="12"/>
                                        </p:tgtEl>
                                        <p:attrNameLst>
                                          <p:attrName>style.visibility</p:attrName>
                                        </p:attrNameLst>
                                      </p:cBhvr>
                                      <p:to>
                                        <p:strVal val="visible"/>
                                      </p:to>
                                    </p:set>
                                    <p:animEffect transition="in" filter="fade">
                                      <p:cBhvr>
                                        <p:cTn id="27" dur="500"/>
                                        <p:tgtEl>
                                          <p:spTgt spid="12"/>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fade">
                                      <p:cBhvr>
                                        <p:cTn id="32" dur="500"/>
                                        <p:tgtEl>
                                          <p:spTgt spid="13"/>
                                        </p:tgtEl>
                                      </p:cBhvr>
                                    </p:animEffect>
                                  </p:childTnLst>
                                </p:cTn>
                              </p:par>
                            </p:childTnLst>
                          </p:cTn>
                        </p:par>
                        <p:par>
                          <p:cTn id="33" fill="hold">
                            <p:stCondLst>
                              <p:cond delay="500"/>
                            </p:stCondLst>
                            <p:childTnLst>
                              <p:par>
                                <p:cTn id="34" presetID="10" presetClass="entr" presetSubtype="0" fill="hold" grpId="0" nodeType="afterEffect">
                                  <p:stCondLst>
                                    <p:cond delay="0"/>
                                  </p:stCondLst>
                                  <p:childTnLst>
                                    <p:set>
                                      <p:cBhvr>
                                        <p:cTn id="35" dur="1" fill="hold">
                                          <p:stCondLst>
                                            <p:cond delay="0"/>
                                          </p:stCondLst>
                                        </p:cTn>
                                        <p:tgtEl>
                                          <p:spTgt spid="9"/>
                                        </p:tgtEl>
                                        <p:attrNameLst>
                                          <p:attrName>style.visibility</p:attrName>
                                        </p:attrNameLst>
                                      </p:cBhvr>
                                      <p:to>
                                        <p:strVal val="visible"/>
                                      </p:to>
                                    </p:set>
                                    <p:animEffect transition="in" filter="fade">
                                      <p:cBhvr>
                                        <p:cTn id="36" dur="500"/>
                                        <p:tgtEl>
                                          <p:spTgt spid="9"/>
                                        </p:tgtEl>
                                      </p:cBhvr>
                                    </p:animEffect>
                                  </p:childTnLst>
                                </p:cTn>
                              </p:par>
                            </p:childTnLst>
                          </p:cTn>
                        </p:par>
                        <p:par>
                          <p:cTn id="37" fill="hold">
                            <p:stCondLst>
                              <p:cond delay="1000"/>
                            </p:stCondLst>
                            <p:childTnLst>
                              <p:par>
                                <p:cTn id="38" presetID="10" presetClass="entr" presetSubtype="0" fill="hold" grpId="0" nodeType="afterEffect">
                                  <p:stCondLst>
                                    <p:cond delay="1000"/>
                                  </p:stCondLst>
                                  <p:childTnLst>
                                    <p:set>
                                      <p:cBhvr>
                                        <p:cTn id="39" dur="1" fill="hold">
                                          <p:stCondLst>
                                            <p:cond delay="0"/>
                                          </p:stCondLst>
                                        </p:cTn>
                                        <p:tgtEl>
                                          <p:spTgt spid="2"/>
                                        </p:tgtEl>
                                        <p:attrNameLst>
                                          <p:attrName>style.visibility</p:attrName>
                                        </p:attrNameLst>
                                      </p:cBhvr>
                                      <p:to>
                                        <p:strVal val="visible"/>
                                      </p:to>
                                    </p:set>
                                    <p:animEffect transition="in" filter="fade">
                                      <p:cBhvr>
                                        <p:cTn id="40"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animBg="1"/>
      <p:bldP spid="6" grpId="0" animBg="1"/>
      <p:bldP spid="9" grpId="0"/>
      <p:bldP spid="10" grpId="0"/>
      <p:bldP spid="11" grpId="0"/>
      <p:bldP spid="12" grpId="0"/>
      <p:bldP spid="13"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B01573-4014-48C2-8B0D-2E7D77112EBA}"/>
              </a:ext>
            </a:extLst>
          </p:cNvPr>
          <p:cNvSpPr>
            <a:spLocks noGrp="1"/>
          </p:cNvSpPr>
          <p:nvPr>
            <p:ph type="title"/>
          </p:nvPr>
        </p:nvSpPr>
        <p:spPr>
          <a:xfrm>
            <a:off x="1584355" y="274591"/>
            <a:ext cx="8791669" cy="1020056"/>
          </a:xfrm>
          <a:solidFill>
            <a:srgbClr val="CAA75B"/>
          </a:solidFill>
        </p:spPr>
        <p:txBody>
          <a:bodyPr>
            <a:normAutofit/>
          </a:bodyPr>
          <a:lstStyle/>
          <a:p>
            <a:pPr algn="ctr"/>
            <a:r>
              <a:rPr lang="en-US" sz="3600" dirty="0">
                <a:solidFill>
                  <a:schemeClr val="bg1"/>
                </a:solidFill>
                <a:latin typeface="Segoe UI" panose="020B0502040204020203" pitchFamily="34" charset="0"/>
                <a:ea typeface="Segoe UI" panose="020B0502040204020203" pitchFamily="34" charset="0"/>
                <a:cs typeface="Segoe UI" panose="020B0502040204020203" pitchFamily="34" charset="0"/>
              </a:rPr>
              <a:t>Holiness is a divine quality that is shared</a:t>
            </a:r>
          </a:p>
        </p:txBody>
      </p:sp>
      <p:sp>
        <p:nvSpPr>
          <p:cNvPr id="3" name="Content Placeholder 2">
            <a:extLst>
              <a:ext uri="{FF2B5EF4-FFF2-40B4-BE49-F238E27FC236}">
                <a16:creationId xmlns:a16="http://schemas.microsoft.com/office/drawing/2014/main" id="{179EA680-45BA-4624-87C0-2A0F4C3CD1EC}"/>
              </a:ext>
            </a:extLst>
          </p:cNvPr>
          <p:cNvSpPr>
            <a:spLocks noGrp="1"/>
          </p:cNvSpPr>
          <p:nvPr>
            <p:ph idx="1"/>
          </p:nvPr>
        </p:nvSpPr>
        <p:spPr>
          <a:xfrm>
            <a:off x="1827289" y="1372165"/>
            <a:ext cx="8697686" cy="503886"/>
          </a:xfrm>
        </p:spPr>
        <p:txBody>
          <a:bodyPr>
            <a:normAutofit fontScale="92500"/>
          </a:bodyPr>
          <a:lstStyle/>
          <a:p>
            <a:pPr marL="0" indent="0">
              <a:buNone/>
            </a:pPr>
            <a:r>
              <a:rPr lang="en-US" dirty="0">
                <a:latin typeface="Segoe UI" panose="020B0502040204020203" pitchFamily="34" charset="0"/>
                <a:ea typeface="Segoe UI" panose="020B0502040204020203" pitchFamily="34" charset="0"/>
                <a:cs typeface="Segoe UI" panose="020B0502040204020203" pitchFamily="34" charset="0"/>
              </a:rPr>
              <a:t>Saint Christina lived out her holiness in relation to others…</a:t>
            </a:r>
          </a:p>
        </p:txBody>
      </p:sp>
      <p:sp>
        <p:nvSpPr>
          <p:cNvPr id="4" name="Rectangle 3">
            <a:extLst>
              <a:ext uri="{FF2B5EF4-FFF2-40B4-BE49-F238E27FC236}">
                <a16:creationId xmlns:a16="http://schemas.microsoft.com/office/drawing/2014/main" id="{3F83BC58-2DF9-4A41-BD84-A1E20ECCA2EA}"/>
              </a:ext>
            </a:extLst>
          </p:cNvPr>
          <p:cNvSpPr/>
          <p:nvPr/>
        </p:nvSpPr>
        <p:spPr>
          <a:xfrm>
            <a:off x="1832249" y="1925759"/>
            <a:ext cx="4134847" cy="889992"/>
          </a:xfrm>
          <a:prstGeom prst="rect">
            <a:avLst/>
          </a:prstGeom>
          <a:solidFill>
            <a:srgbClr val="A193CD"/>
          </a:solidFill>
          <a:ln>
            <a:solidFill>
              <a:srgbClr val="614BA3"/>
            </a:solidFill>
          </a:ln>
        </p:spPr>
        <p:style>
          <a:lnRef idx="2">
            <a:schemeClr val="accent1">
              <a:shade val="50000"/>
            </a:schemeClr>
          </a:lnRef>
          <a:fillRef idx="1">
            <a:schemeClr val="accent1"/>
          </a:fillRef>
          <a:effectRef idx="0">
            <a:schemeClr val="accent1"/>
          </a:effectRef>
          <a:fontRef idx="minor">
            <a:schemeClr val="lt1"/>
          </a:fontRef>
        </p:style>
        <p:txBody>
          <a:bodyPr lIns="365760" tIns="91440" rIns="365760" bIns="91440" rtlCol="0" anchor="ctr"/>
          <a:lstStyle/>
          <a:p>
            <a:pPr lvl="0" algn="ctr"/>
            <a:r>
              <a:rPr lang="en-US" sz="2000" dirty="0">
                <a:solidFill>
                  <a:schemeClr val="bg1"/>
                </a:solidFill>
                <a:latin typeface="Segoe UI" panose="020B0502040204020203" pitchFamily="34" charset="0"/>
                <a:ea typeface="Segoe UI" panose="020B0502040204020203" pitchFamily="34" charset="0"/>
                <a:cs typeface="Segoe UI" panose="020B0502040204020203" pitchFamily="34" charset="0"/>
              </a:rPr>
              <a:t>She resisted her father’s wishes that were contrary to the truth</a:t>
            </a:r>
          </a:p>
        </p:txBody>
      </p:sp>
      <p:sp>
        <p:nvSpPr>
          <p:cNvPr id="5" name="Rectangle 4">
            <a:extLst>
              <a:ext uri="{FF2B5EF4-FFF2-40B4-BE49-F238E27FC236}">
                <a16:creationId xmlns:a16="http://schemas.microsoft.com/office/drawing/2014/main" id="{54789265-1B8B-485C-ABF4-DECB599240AC}"/>
              </a:ext>
            </a:extLst>
          </p:cNvPr>
          <p:cNvSpPr/>
          <p:nvPr/>
        </p:nvSpPr>
        <p:spPr>
          <a:xfrm>
            <a:off x="155849" y="1925759"/>
            <a:ext cx="1676400" cy="889992"/>
          </a:xfrm>
          <a:prstGeom prst="rect">
            <a:avLst/>
          </a:prstGeom>
          <a:solidFill>
            <a:srgbClr val="614BA3"/>
          </a:solidFill>
          <a:ln>
            <a:solidFill>
              <a:srgbClr val="614BA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500" b="1" dirty="0">
                <a:solidFill>
                  <a:prstClr val="white"/>
                </a:solidFill>
                <a:effectLst>
                  <a:outerShdw blurRad="38100" dist="38100" dir="2700000" algn="tl">
                    <a:srgbClr val="000000">
                      <a:alpha val="43137"/>
                    </a:srgbClr>
                  </a:outerShdw>
                </a:effectLst>
                <a:latin typeface="Segoe UI" panose="020B0502040204020203" pitchFamily="34" charset="0"/>
                <a:ea typeface="Segoe UI" panose="020B0502040204020203" pitchFamily="34" charset="0"/>
                <a:cs typeface="Segoe UI" panose="020B0502040204020203" pitchFamily="34" charset="0"/>
              </a:rPr>
              <a:t>Her Father</a:t>
            </a:r>
          </a:p>
        </p:txBody>
      </p:sp>
      <p:sp>
        <p:nvSpPr>
          <p:cNvPr id="6" name="Content Placeholder 2">
            <a:extLst>
              <a:ext uri="{FF2B5EF4-FFF2-40B4-BE49-F238E27FC236}">
                <a16:creationId xmlns:a16="http://schemas.microsoft.com/office/drawing/2014/main" id="{F2D5D78E-F017-4DE0-B09F-A9573B353E80}"/>
              </a:ext>
            </a:extLst>
          </p:cNvPr>
          <p:cNvSpPr txBox="1">
            <a:spLocks/>
          </p:cNvSpPr>
          <p:nvPr/>
        </p:nvSpPr>
        <p:spPr>
          <a:xfrm>
            <a:off x="1504166" y="5131077"/>
            <a:ext cx="8871858" cy="966902"/>
          </a:xfrm>
          <a:prstGeom prst="rect">
            <a:avLst/>
          </a:prstGeom>
        </p:spPr>
        <p:txBody>
          <a:bodyPr vert="horz" lIns="91440" tIns="45720" rIns="91440" bIns="45720" rtlCol="0">
            <a:normAutofit fontScale="925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sz="2600" dirty="0">
                <a:latin typeface="Segoe UI" panose="020B0502040204020203" pitchFamily="34" charset="0"/>
                <a:ea typeface="Segoe UI" panose="020B0502040204020203" pitchFamily="34" charset="0"/>
                <a:cs typeface="Segoe UI" panose="020B0502040204020203" pitchFamily="34" charset="0"/>
              </a:rPr>
              <a:t>We also live out our holiness in relation to others. We must ask ourselves, “How can I come to genuinely love a person?”</a:t>
            </a:r>
            <a:endParaRPr lang="en-US" dirty="0">
              <a:latin typeface="Segoe UI" panose="020B0502040204020203" pitchFamily="34" charset="0"/>
              <a:ea typeface="Segoe UI" panose="020B0502040204020203" pitchFamily="34" charset="0"/>
              <a:cs typeface="Segoe UI" panose="020B0502040204020203" pitchFamily="34" charset="0"/>
            </a:endParaRPr>
          </a:p>
        </p:txBody>
      </p:sp>
      <p:sp>
        <p:nvSpPr>
          <p:cNvPr id="7" name="Rectangle 6">
            <a:extLst>
              <a:ext uri="{FF2B5EF4-FFF2-40B4-BE49-F238E27FC236}">
                <a16:creationId xmlns:a16="http://schemas.microsoft.com/office/drawing/2014/main" id="{E4E38F5A-7ACF-4E96-BB98-40319A5C8A0B}"/>
              </a:ext>
            </a:extLst>
          </p:cNvPr>
          <p:cNvSpPr/>
          <p:nvPr/>
        </p:nvSpPr>
        <p:spPr>
          <a:xfrm>
            <a:off x="7839438" y="1925759"/>
            <a:ext cx="4134847" cy="889992"/>
          </a:xfrm>
          <a:prstGeom prst="rect">
            <a:avLst/>
          </a:prstGeom>
          <a:solidFill>
            <a:srgbClr val="A193CD"/>
          </a:solidFill>
          <a:ln>
            <a:solidFill>
              <a:srgbClr val="614BA3"/>
            </a:solidFill>
          </a:ln>
        </p:spPr>
        <p:style>
          <a:lnRef idx="2">
            <a:schemeClr val="accent1">
              <a:shade val="50000"/>
            </a:schemeClr>
          </a:lnRef>
          <a:fillRef idx="1">
            <a:schemeClr val="accent1"/>
          </a:fillRef>
          <a:effectRef idx="0">
            <a:schemeClr val="accent1"/>
          </a:effectRef>
          <a:fontRef idx="minor">
            <a:schemeClr val="lt1"/>
          </a:fontRef>
        </p:style>
        <p:txBody>
          <a:bodyPr lIns="365760" tIns="91440" rIns="365760" bIns="91440" rtlCol="0" anchor="ctr"/>
          <a:lstStyle/>
          <a:p>
            <a:pPr lvl="0" algn="ctr"/>
            <a:r>
              <a:rPr lang="en-US" sz="2000" dirty="0">
                <a:latin typeface="Segoe UI" panose="020B0502040204020203" pitchFamily="34" charset="0"/>
                <a:ea typeface="Segoe UI" panose="020B0502040204020203" pitchFamily="34" charset="0"/>
                <a:cs typeface="Segoe UI" panose="020B0502040204020203" pitchFamily="34" charset="0"/>
              </a:rPr>
              <a:t>She endured torture from her father and others</a:t>
            </a:r>
            <a:endParaRPr lang="en-US" sz="2000" dirty="0">
              <a:solidFill>
                <a:schemeClr val="tx1"/>
              </a:solidFill>
              <a:latin typeface="Segoe UI" panose="020B0502040204020203" pitchFamily="34" charset="0"/>
              <a:ea typeface="Segoe UI" panose="020B0502040204020203" pitchFamily="34" charset="0"/>
              <a:cs typeface="Segoe UI" panose="020B0502040204020203" pitchFamily="34" charset="0"/>
            </a:endParaRPr>
          </a:p>
        </p:txBody>
      </p:sp>
      <p:sp>
        <p:nvSpPr>
          <p:cNvPr id="8" name="Rectangle 7">
            <a:extLst>
              <a:ext uri="{FF2B5EF4-FFF2-40B4-BE49-F238E27FC236}">
                <a16:creationId xmlns:a16="http://schemas.microsoft.com/office/drawing/2014/main" id="{189346EC-2874-479D-AE38-1FB16A2D9991}"/>
              </a:ext>
            </a:extLst>
          </p:cNvPr>
          <p:cNvSpPr/>
          <p:nvPr/>
        </p:nvSpPr>
        <p:spPr>
          <a:xfrm>
            <a:off x="6163038" y="1925759"/>
            <a:ext cx="1676400" cy="889992"/>
          </a:xfrm>
          <a:prstGeom prst="rect">
            <a:avLst/>
          </a:prstGeom>
          <a:solidFill>
            <a:srgbClr val="614BA3"/>
          </a:solidFill>
          <a:ln>
            <a:solidFill>
              <a:srgbClr val="614BA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500" b="1" dirty="0">
                <a:solidFill>
                  <a:prstClr val="white"/>
                </a:solidFill>
                <a:effectLst>
                  <a:outerShdw blurRad="38100" dist="38100" dir="2700000" algn="tl">
                    <a:srgbClr val="000000">
                      <a:alpha val="43137"/>
                    </a:srgbClr>
                  </a:outerShdw>
                </a:effectLst>
                <a:latin typeface="Segoe UI" panose="020B0502040204020203" pitchFamily="34" charset="0"/>
                <a:ea typeface="Segoe UI" panose="020B0502040204020203" pitchFamily="34" charset="0"/>
                <a:cs typeface="Segoe UI" panose="020B0502040204020203" pitchFamily="34" charset="0"/>
              </a:rPr>
              <a:t>Her Torturers</a:t>
            </a:r>
          </a:p>
        </p:txBody>
      </p:sp>
      <p:sp>
        <p:nvSpPr>
          <p:cNvPr id="9" name="Rectangle 8">
            <a:extLst>
              <a:ext uri="{FF2B5EF4-FFF2-40B4-BE49-F238E27FC236}">
                <a16:creationId xmlns:a16="http://schemas.microsoft.com/office/drawing/2014/main" id="{45DC482A-3AFF-48DA-9B40-72B58BB1B385}"/>
              </a:ext>
            </a:extLst>
          </p:cNvPr>
          <p:cNvSpPr/>
          <p:nvPr/>
        </p:nvSpPr>
        <p:spPr>
          <a:xfrm>
            <a:off x="1827289" y="2942344"/>
            <a:ext cx="4134847" cy="889992"/>
          </a:xfrm>
          <a:prstGeom prst="rect">
            <a:avLst/>
          </a:prstGeom>
          <a:solidFill>
            <a:srgbClr val="A193CD"/>
          </a:solidFill>
          <a:ln>
            <a:solidFill>
              <a:srgbClr val="614BA3"/>
            </a:solidFill>
          </a:ln>
        </p:spPr>
        <p:style>
          <a:lnRef idx="2">
            <a:schemeClr val="accent1">
              <a:shade val="50000"/>
            </a:schemeClr>
          </a:lnRef>
          <a:fillRef idx="1">
            <a:schemeClr val="accent1"/>
          </a:fillRef>
          <a:effectRef idx="0">
            <a:schemeClr val="accent1"/>
          </a:effectRef>
          <a:fontRef idx="minor">
            <a:schemeClr val="lt1"/>
          </a:fontRef>
        </p:style>
        <p:txBody>
          <a:bodyPr lIns="365760" tIns="91440" rIns="365760" bIns="91440" rtlCol="0" anchor="ctr"/>
          <a:lstStyle/>
          <a:p>
            <a:pPr lvl="0" algn="ctr"/>
            <a:r>
              <a:rPr lang="en-US" sz="2000" dirty="0">
                <a:solidFill>
                  <a:schemeClr val="bg1"/>
                </a:solidFill>
                <a:latin typeface="Segoe UI" panose="020B0502040204020203" pitchFamily="34" charset="0"/>
                <a:ea typeface="Segoe UI" panose="020B0502040204020203" pitchFamily="34" charset="0"/>
                <a:cs typeface="Segoe UI" panose="020B0502040204020203" pitchFamily="34" charset="0"/>
              </a:rPr>
              <a:t>She gave her father’s smashed idols to the poor for their aid</a:t>
            </a:r>
          </a:p>
        </p:txBody>
      </p:sp>
      <p:sp>
        <p:nvSpPr>
          <p:cNvPr id="10" name="Rectangle 9">
            <a:extLst>
              <a:ext uri="{FF2B5EF4-FFF2-40B4-BE49-F238E27FC236}">
                <a16:creationId xmlns:a16="http://schemas.microsoft.com/office/drawing/2014/main" id="{AFFADCB6-F34A-42C0-8C3D-3670356DE1EF}"/>
              </a:ext>
            </a:extLst>
          </p:cNvPr>
          <p:cNvSpPr/>
          <p:nvPr/>
        </p:nvSpPr>
        <p:spPr>
          <a:xfrm>
            <a:off x="150889" y="2942344"/>
            <a:ext cx="1676400" cy="889992"/>
          </a:xfrm>
          <a:prstGeom prst="rect">
            <a:avLst/>
          </a:prstGeom>
          <a:solidFill>
            <a:srgbClr val="614BA3"/>
          </a:solidFill>
          <a:ln>
            <a:solidFill>
              <a:srgbClr val="614BA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500" b="1" dirty="0">
                <a:solidFill>
                  <a:prstClr val="white"/>
                </a:solidFill>
                <a:effectLst>
                  <a:outerShdw blurRad="38100" dist="38100" dir="2700000" algn="tl">
                    <a:srgbClr val="000000">
                      <a:alpha val="43137"/>
                    </a:srgbClr>
                  </a:outerShdw>
                </a:effectLst>
                <a:latin typeface="Segoe UI" panose="020B0502040204020203" pitchFamily="34" charset="0"/>
                <a:ea typeface="Segoe UI" panose="020B0502040204020203" pitchFamily="34" charset="0"/>
                <a:cs typeface="Segoe UI" panose="020B0502040204020203" pitchFamily="34" charset="0"/>
              </a:rPr>
              <a:t>The Poor</a:t>
            </a:r>
          </a:p>
        </p:txBody>
      </p:sp>
      <p:sp>
        <p:nvSpPr>
          <p:cNvPr id="11" name="Rectangle 10">
            <a:extLst>
              <a:ext uri="{FF2B5EF4-FFF2-40B4-BE49-F238E27FC236}">
                <a16:creationId xmlns:a16="http://schemas.microsoft.com/office/drawing/2014/main" id="{D8AD5BE8-EB6B-4C0D-9C3E-FBE4EE4FD465}"/>
              </a:ext>
            </a:extLst>
          </p:cNvPr>
          <p:cNvSpPr/>
          <p:nvPr/>
        </p:nvSpPr>
        <p:spPr>
          <a:xfrm>
            <a:off x="7839438" y="2961473"/>
            <a:ext cx="4134847" cy="889992"/>
          </a:xfrm>
          <a:prstGeom prst="rect">
            <a:avLst/>
          </a:prstGeom>
          <a:solidFill>
            <a:srgbClr val="A193CD"/>
          </a:solidFill>
          <a:ln>
            <a:solidFill>
              <a:srgbClr val="614BA3"/>
            </a:solidFill>
          </a:ln>
        </p:spPr>
        <p:style>
          <a:lnRef idx="2">
            <a:schemeClr val="accent1">
              <a:shade val="50000"/>
            </a:schemeClr>
          </a:lnRef>
          <a:fillRef idx="1">
            <a:schemeClr val="accent1"/>
          </a:fillRef>
          <a:effectRef idx="0">
            <a:schemeClr val="accent1"/>
          </a:effectRef>
          <a:fontRef idx="minor">
            <a:schemeClr val="lt1"/>
          </a:fontRef>
        </p:style>
        <p:txBody>
          <a:bodyPr lIns="365760" tIns="91440" rIns="365760" bIns="91440" rtlCol="0" anchor="ctr"/>
          <a:lstStyle/>
          <a:p>
            <a:pPr lvl="0" algn="ctr"/>
            <a:r>
              <a:rPr lang="en-US" sz="2000" dirty="0">
                <a:solidFill>
                  <a:schemeClr val="bg1"/>
                </a:solidFill>
                <a:latin typeface="Segoe UI" panose="020B0502040204020203" pitchFamily="34" charset="0"/>
                <a:ea typeface="Segoe UI" panose="020B0502040204020203" pitchFamily="34" charset="0"/>
                <a:cs typeface="Segoe UI" panose="020B0502040204020203" pitchFamily="34" charset="0"/>
              </a:rPr>
              <a:t>Through her persecution she converted many to Catholicism</a:t>
            </a:r>
          </a:p>
        </p:txBody>
      </p:sp>
      <p:sp>
        <p:nvSpPr>
          <p:cNvPr id="12" name="Rectangle 11">
            <a:extLst>
              <a:ext uri="{FF2B5EF4-FFF2-40B4-BE49-F238E27FC236}">
                <a16:creationId xmlns:a16="http://schemas.microsoft.com/office/drawing/2014/main" id="{09CCA7E3-3337-445A-823A-0597F6B3038B}"/>
              </a:ext>
            </a:extLst>
          </p:cNvPr>
          <p:cNvSpPr/>
          <p:nvPr/>
        </p:nvSpPr>
        <p:spPr>
          <a:xfrm>
            <a:off x="6163038" y="2961473"/>
            <a:ext cx="1676400" cy="889992"/>
          </a:xfrm>
          <a:prstGeom prst="rect">
            <a:avLst/>
          </a:prstGeom>
          <a:solidFill>
            <a:srgbClr val="614BA3"/>
          </a:solidFill>
          <a:ln>
            <a:solidFill>
              <a:srgbClr val="614BA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500" b="1" dirty="0">
                <a:solidFill>
                  <a:prstClr val="white"/>
                </a:solidFill>
                <a:effectLst>
                  <a:outerShdw blurRad="38100" dist="38100" dir="2700000" algn="tl">
                    <a:srgbClr val="000000">
                      <a:alpha val="43137"/>
                    </a:srgbClr>
                  </a:outerShdw>
                </a:effectLst>
                <a:latin typeface="Segoe UI" panose="020B0502040204020203" pitchFamily="34" charset="0"/>
                <a:ea typeface="Segoe UI" panose="020B0502040204020203" pitchFamily="34" charset="0"/>
                <a:cs typeface="Segoe UI" panose="020B0502040204020203" pitchFamily="34" charset="0"/>
              </a:rPr>
              <a:t>Converts</a:t>
            </a:r>
          </a:p>
        </p:txBody>
      </p:sp>
      <p:sp>
        <p:nvSpPr>
          <p:cNvPr id="13" name="Rectangle 12">
            <a:extLst>
              <a:ext uri="{FF2B5EF4-FFF2-40B4-BE49-F238E27FC236}">
                <a16:creationId xmlns:a16="http://schemas.microsoft.com/office/drawing/2014/main" id="{C9812A9C-08F8-4684-A016-117D6581BCAB}"/>
              </a:ext>
            </a:extLst>
          </p:cNvPr>
          <p:cNvSpPr/>
          <p:nvPr/>
        </p:nvSpPr>
        <p:spPr>
          <a:xfrm>
            <a:off x="4820860" y="3978058"/>
            <a:ext cx="4134847" cy="889992"/>
          </a:xfrm>
          <a:prstGeom prst="rect">
            <a:avLst/>
          </a:prstGeom>
          <a:solidFill>
            <a:srgbClr val="A193CD"/>
          </a:solidFill>
          <a:ln>
            <a:solidFill>
              <a:srgbClr val="614BA3"/>
            </a:solidFill>
          </a:ln>
        </p:spPr>
        <p:style>
          <a:lnRef idx="2">
            <a:schemeClr val="accent1">
              <a:shade val="50000"/>
            </a:schemeClr>
          </a:lnRef>
          <a:fillRef idx="1">
            <a:schemeClr val="accent1"/>
          </a:fillRef>
          <a:effectRef idx="0">
            <a:schemeClr val="accent1"/>
          </a:effectRef>
          <a:fontRef idx="minor">
            <a:schemeClr val="lt1"/>
          </a:fontRef>
        </p:style>
        <p:txBody>
          <a:bodyPr lIns="365760" tIns="91440" rIns="365760" bIns="91440" rtlCol="0" anchor="ctr"/>
          <a:lstStyle/>
          <a:p>
            <a:pPr lvl="0" algn="ctr"/>
            <a:r>
              <a:rPr lang="en-US" sz="2000" dirty="0">
                <a:solidFill>
                  <a:schemeClr val="bg1"/>
                </a:solidFill>
                <a:latin typeface="Segoe UI" panose="020B0502040204020203" pitchFamily="34" charset="0"/>
                <a:ea typeface="Segoe UI" panose="020B0502040204020203" pitchFamily="34" charset="0"/>
                <a:cs typeface="Segoe UI" panose="020B0502040204020203" pitchFamily="34" charset="0"/>
              </a:rPr>
              <a:t>She came to understand God as Creator and Truth</a:t>
            </a:r>
          </a:p>
        </p:txBody>
      </p:sp>
      <p:sp>
        <p:nvSpPr>
          <p:cNvPr id="14" name="Rectangle 13">
            <a:extLst>
              <a:ext uri="{FF2B5EF4-FFF2-40B4-BE49-F238E27FC236}">
                <a16:creationId xmlns:a16="http://schemas.microsoft.com/office/drawing/2014/main" id="{F57BE286-35FE-4FED-A09A-A265377AA772}"/>
              </a:ext>
            </a:extLst>
          </p:cNvPr>
          <p:cNvSpPr/>
          <p:nvPr/>
        </p:nvSpPr>
        <p:spPr>
          <a:xfrm>
            <a:off x="3144460" y="3978058"/>
            <a:ext cx="1676400" cy="889992"/>
          </a:xfrm>
          <a:prstGeom prst="rect">
            <a:avLst/>
          </a:prstGeom>
          <a:solidFill>
            <a:srgbClr val="614BA3"/>
          </a:solidFill>
          <a:ln>
            <a:solidFill>
              <a:srgbClr val="614BA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500" b="1" dirty="0">
                <a:solidFill>
                  <a:prstClr val="white"/>
                </a:solidFill>
                <a:effectLst>
                  <a:outerShdw blurRad="38100" dist="38100" dir="2700000" algn="tl">
                    <a:srgbClr val="000000">
                      <a:alpha val="43137"/>
                    </a:srgbClr>
                  </a:outerShdw>
                </a:effectLst>
                <a:latin typeface="Segoe UI" panose="020B0502040204020203" pitchFamily="34" charset="0"/>
                <a:ea typeface="Segoe UI" panose="020B0502040204020203" pitchFamily="34" charset="0"/>
                <a:cs typeface="Segoe UI" panose="020B0502040204020203" pitchFamily="34" charset="0"/>
              </a:rPr>
              <a:t>God</a:t>
            </a:r>
          </a:p>
        </p:txBody>
      </p:sp>
      <p:sp>
        <p:nvSpPr>
          <p:cNvPr id="15" name="TextBox 14">
            <a:extLst>
              <a:ext uri="{FF2B5EF4-FFF2-40B4-BE49-F238E27FC236}">
                <a16:creationId xmlns:a16="http://schemas.microsoft.com/office/drawing/2014/main" id="{4DFBD1B0-41C1-4A98-A4E3-9423F4857553}"/>
              </a:ext>
            </a:extLst>
          </p:cNvPr>
          <p:cNvSpPr txBox="1"/>
          <p:nvPr/>
        </p:nvSpPr>
        <p:spPr>
          <a:xfrm>
            <a:off x="10524975" y="5944090"/>
            <a:ext cx="759826" cy="307777"/>
          </a:xfrm>
          <a:prstGeom prst="rect">
            <a:avLst/>
          </a:prstGeom>
          <a:noFill/>
        </p:spPr>
        <p:txBody>
          <a:bodyPr wrap="square" rtlCol="0">
            <a:spAutoFit/>
          </a:bodyPr>
          <a:lstStyle/>
          <a:p>
            <a:r>
              <a:rPr lang="en-US" sz="1400" dirty="0"/>
              <a:t>1 </a:t>
            </a:r>
          </a:p>
        </p:txBody>
      </p:sp>
    </p:spTree>
    <p:extLst>
      <p:ext uri="{BB962C8B-B14F-4D97-AF65-F5344CB8AC3E}">
        <p14:creationId xmlns:p14="http://schemas.microsoft.com/office/powerpoint/2010/main" val="2147920812"/>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fade">
                                      <p:cBhvr>
                                        <p:cTn id="11" dur="500"/>
                                        <p:tgtEl>
                                          <p:spTgt spid="3">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fade">
                                      <p:cBhvr>
                                        <p:cTn id="16" dur="500"/>
                                        <p:tgtEl>
                                          <p:spTgt spid="5"/>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fade">
                                      <p:cBhvr>
                                        <p:cTn id="19" dur="500"/>
                                        <p:tgtEl>
                                          <p:spTgt spid="4"/>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fade">
                                      <p:cBhvr>
                                        <p:cTn id="24" dur="500"/>
                                        <p:tgtEl>
                                          <p:spTgt spid="8"/>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fade">
                                      <p:cBhvr>
                                        <p:cTn id="27" dur="500"/>
                                        <p:tgtEl>
                                          <p:spTgt spid="7"/>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fade">
                                      <p:cBhvr>
                                        <p:cTn id="32" dur="500"/>
                                        <p:tgtEl>
                                          <p:spTgt spid="10"/>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9"/>
                                        </p:tgtEl>
                                        <p:attrNameLst>
                                          <p:attrName>style.visibility</p:attrName>
                                        </p:attrNameLst>
                                      </p:cBhvr>
                                      <p:to>
                                        <p:strVal val="visible"/>
                                      </p:to>
                                    </p:set>
                                    <p:animEffect transition="in" filter="fade">
                                      <p:cBhvr>
                                        <p:cTn id="35" dur="500"/>
                                        <p:tgtEl>
                                          <p:spTgt spid="9"/>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grpId="0" nodeType="clickEffect">
                                  <p:stCondLst>
                                    <p:cond delay="0"/>
                                  </p:stCondLst>
                                  <p:childTnLst>
                                    <p:set>
                                      <p:cBhvr>
                                        <p:cTn id="39" dur="1" fill="hold">
                                          <p:stCondLst>
                                            <p:cond delay="0"/>
                                          </p:stCondLst>
                                        </p:cTn>
                                        <p:tgtEl>
                                          <p:spTgt spid="12"/>
                                        </p:tgtEl>
                                        <p:attrNameLst>
                                          <p:attrName>style.visibility</p:attrName>
                                        </p:attrNameLst>
                                      </p:cBhvr>
                                      <p:to>
                                        <p:strVal val="visible"/>
                                      </p:to>
                                    </p:set>
                                    <p:animEffect transition="in" filter="fade">
                                      <p:cBhvr>
                                        <p:cTn id="40" dur="500"/>
                                        <p:tgtEl>
                                          <p:spTgt spid="12"/>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11"/>
                                        </p:tgtEl>
                                        <p:attrNameLst>
                                          <p:attrName>style.visibility</p:attrName>
                                        </p:attrNameLst>
                                      </p:cBhvr>
                                      <p:to>
                                        <p:strVal val="visible"/>
                                      </p:to>
                                    </p:set>
                                    <p:animEffect transition="in" filter="fade">
                                      <p:cBhvr>
                                        <p:cTn id="43" dur="500"/>
                                        <p:tgtEl>
                                          <p:spTgt spid="11"/>
                                        </p:tgtEl>
                                      </p:cBhvr>
                                    </p:animEffect>
                                  </p:childTnLst>
                                </p:cTn>
                              </p:par>
                            </p:childTnLst>
                          </p:cTn>
                        </p:par>
                      </p:childTnLst>
                    </p:cTn>
                  </p:par>
                  <p:par>
                    <p:cTn id="44" fill="hold">
                      <p:stCondLst>
                        <p:cond delay="indefinite"/>
                      </p:stCondLst>
                      <p:childTnLst>
                        <p:par>
                          <p:cTn id="45" fill="hold">
                            <p:stCondLst>
                              <p:cond delay="0"/>
                            </p:stCondLst>
                            <p:childTnLst>
                              <p:par>
                                <p:cTn id="46" presetID="10" presetClass="entr" presetSubtype="0" fill="hold" grpId="0" nodeType="clickEffect">
                                  <p:stCondLst>
                                    <p:cond delay="0"/>
                                  </p:stCondLst>
                                  <p:childTnLst>
                                    <p:set>
                                      <p:cBhvr>
                                        <p:cTn id="47" dur="1" fill="hold">
                                          <p:stCondLst>
                                            <p:cond delay="0"/>
                                          </p:stCondLst>
                                        </p:cTn>
                                        <p:tgtEl>
                                          <p:spTgt spid="14"/>
                                        </p:tgtEl>
                                        <p:attrNameLst>
                                          <p:attrName>style.visibility</p:attrName>
                                        </p:attrNameLst>
                                      </p:cBhvr>
                                      <p:to>
                                        <p:strVal val="visible"/>
                                      </p:to>
                                    </p:set>
                                    <p:animEffect transition="in" filter="fade">
                                      <p:cBhvr>
                                        <p:cTn id="48" dur="500"/>
                                        <p:tgtEl>
                                          <p:spTgt spid="14"/>
                                        </p:tgtEl>
                                      </p:cBhvr>
                                    </p:animEffect>
                                  </p:childTnLst>
                                </p:cTn>
                              </p:par>
                              <p:par>
                                <p:cTn id="49" presetID="10" presetClass="entr" presetSubtype="0" fill="hold" grpId="0" nodeType="withEffect">
                                  <p:stCondLst>
                                    <p:cond delay="0"/>
                                  </p:stCondLst>
                                  <p:childTnLst>
                                    <p:set>
                                      <p:cBhvr>
                                        <p:cTn id="50" dur="1" fill="hold">
                                          <p:stCondLst>
                                            <p:cond delay="0"/>
                                          </p:stCondLst>
                                        </p:cTn>
                                        <p:tgtEl>
                                          <p:spTgt spid="13"/>
                                        </p:tgtEl>
                                        <p:attrNameLst>
                                          <p:attrName>style.visibility</p:attrName>
                                        </p:attrNameLst>
                                      </p:cBhvr>
                                      <p:to>
                                        <p:strVal val="visible"/>
                                      </p:to>
                                    </p:set>
                                    <p:animEffect transition="in" filter="fade">
                                      <p:cBhvr>
                                        <p:cTn id="51" dur="500"/>
                                        <p:tgtEl>
                                          <p:spTgt spid="13"/>
                                        </p:tgtEl>
                                      </p:cBhvr>
                                    </p:animEffect>
                                  </p:childTnLst>
                                </p:cTn>
                              </p:par>
                            </p:childTnLst>
                          </p:cTn>
                        </p:par>
                      </p:childTnLst>
                    </p:cTn>
                  </p:par>
                  <p:par>
                    <p:cTn id="52" fill="hold">
                      <p:stCondLst>
                        <p:cond delay="indefinite"/>
                      </p:stCondLst>
                      <p:childTnLst>
                        <p:par>
                          <p:cTn id="53" fill="hold">
                            <p:stCondLst>
                              <p:cond delay="0"/>
                            </p:stCondLst>
                            <p:childTnLst>
                              <p:par>
                                <p:cTn id="54" presetID="10" presetClass="entr" presetSubtype="0" fill="hold" grpId="0" nodeType="clickEffect">
                                  <p:stCondLst>
                                    <p:cond delay="0"/>
                                  </p:stCondLst>
                                  <p:childTnLst>
                                    <p:set>
                                      <p:cBhvr>
                                        <p:cTn id="55" dur="1" fill="hold">
                                          <p:stCondLst>
                                            <p:cond delay="0"/>
                                          </p:stCondLst>
                                        </p:cTn>
                                        <p:tgtEl>
                                          <p:spTgt spid="6"/>
                                        </p:tgtEl>
                                        <p:attrNameLst>
                                          <p:attrName>style.visibility</p:attrName>
                                        </p:attrNameLst>
                                      </p:cBhvr>
                                      <p:to>
                                        <p:strVal val="visible"/>
                                      </p:to>
                                    </p:set>
                                    <p:animEffect transition="in" filter="fade">
                                      <p:cBhvr>
                                        <p:cTn id="56"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build="p"/>
      <p:bldP spid="4" grpId="0" animBg="1"/>
      <p:bldP spid="5" grpId="0" animBg="1"/>
      <p:bldP spid="6" grpId="0"/>
      <p:bldP spid="7" grpId="0" animBg="1"/>
      <p:bldP spid="8" grpId="0" animBg="1"/>
      <p:bldP spid="9" grpId="0" animBg="1"/>
      <p:bldP spid="10" grpId="0" animBg="1"/>
      <p:bldP spid="11" grpId="0" animBg="1"/>
      <p:bldP spid="12" grpId="0" animBg="1"/>
      <p:bldP spid="13" grpId="0" animBg="1"/>
      <p:bldP spid="14"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BF12980-FF01-4F95-B9CC-8367BA2509B2}"/>
              </a:ext>
            </a:extLst>
          </p:cNvPr>
          <p:cNvSpPr>
            <a:spLocks noGrp="1"/>
          </p:cNvSpPr>
          <p:nvPr>
            <p:ph idx="1"/>
          </p:nvPr>
        </p:nvSpPr>
        <p:spPr>
          <a:xfrm>
            <a:off x="3889461" y="5878404"/>
            <a:ext cx="4762500" cy="400447"/>
          </a:xfrm>
        </p:spPr>
        <p:txBody>
          <a:bodyPr>
            <a:normAutofit fontScale="85000" lnSpcReduction="10000"/>
          </a:bodyPr>
          <a:lstStyle/>
          <a:p>
            <a:pPr marL="0" indent="0">
              <a:buNone/>
            </a:pPr>
            <a:r>
              <a:rPr lang="en-US" dirty="0">
                <a:latin typeface="Segoe UI" panose="020B0502040204020203" pitchFamily="34" charset="0"/>
                <a:ea typeface="Segoe UI" panose="020B0502040204020203" pitchFamily="34" charset="0"/>
                <a:cs typeface="Segoe UI" panose="020B0502040204020203" pitchFamily="34" charset="0"/>
              </a:rPr>
              <a:t>We too are called to conversion</a:t>
            </a:r>
          </a:p>
        </p:txBody>
      </p:sp>
      <p:sp>
        <p:nvSpPr>
          <p:cNvPr id="4" name="Title 1">
            <a:extLst>
              <a:ext uri="{FF2B5EF4-FFF2-40B4-BE49-F238E27FC236}">
                <a16:creationId xmlns:a16="http://schemas.microsoft.com/office/drawing/2014/main" id="{695F99D3-F960-475A-A95F-22AD8FB039CC}"/>
              </a:ext>
            </a:extLst>
          </p:cNvPr>
          <p:cNvSpPr txBox="1">
            <a:spLocks/>
          </p:cNvSpPr>
          <p:nvPr/>
        </p:nvSpPr>
        <p:spPr>
          <a:xfrm>
            <a:off x="1584355" y="274591"/>
            <a:ext cx="8791669" cy="1020056"/>
          </a:xfrm>
          <a:prstGeom prst="rect">
            <a:avLst/>
          </a:prstGeom>
          <a:solidFill>
            <a:srgbClr val="CAA75B"/>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3600" dirty="0">
                <a:solidFill>
                  <a:schemeClr val="bg1"/>
                </a:solidFill>
                <a:latin typeface="Segoe UI" panose="020B0502040204020203" pitchFamily="34" charset="0"/>
                <a:ea typeface="Segoe UI" panose="020B0502040204020203" pitchFamily="34" charset="0"/>
                <a:cs typeface="Segoe UI" panose="020B0502040204020203" pitchFamily="34" charset="0"/>
              </a:rPr>
              <a:t>Holiness is a process of conversion</a:t>
            </a:r>
          </a:p>
        </p:txBody>
      </p:sp>
      <p:sp>
        <p:nvSpPr>
          <p:cNvPr id="9" name="Rounded Rectangle 3">
            <a:extLst>
              <a:ext uri="{FF2B5EF4-FFF2-40B4-BE49-F238E27FC236}">
                <a16:creationId xmlns:a16="http://schemas.microsoft.com/office/drawing/2014/main" id="{B2880A46-C534-4F5A-BBAF-7421CB3B7397}"/>
              </a:ext>
            </a:extLst>
          </p:cNvPr>
          <p:cNvSpPr/>
          <p:nvPr/>
        </p:nvSpPr>
        <p:spPr>
          <a:xfrm>
            <a:off x="910468" y="1862523"/>
            <a:ext cx="1905000" cy="990600"/>
          </a:xfrm>
          <a:prstGeom prst="roundRect">
            <a:avLst/>
          </a:prstGeom>
          <a:solidFill>
            <a:srgbClr val="614BA3"/>
          </a:solidFill>
          <a:ln>
            <a:solidFill>
              <a:srgbClr val="614BA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dirty="0">
                <a:solidFill>
                  <a:schemeClr val="bg1"/>
                </a:solidFill>
              </a:rPr>
              <a:t>Wondering about a Creator</a:t>
            </a:r>
            <a:endParaRPr lang="en-US" dirty="0"/>
          </a:p>
        </p:txBody>
      </p:sp>
      <p:sp>
        <p:nvSpPr>
          <p:cNvPr id="10" name="Rounded Rectangle 4">
            <a:extLst>
              <a:ext uri="{FF2B5EF4-FFF2-40B4-BE49-F238E27FC236}">
                <a16:creationId xmlns:a16="http://schemas.microsoft.com/office/drawing/2014/main" id="{667ABDC9-769D-4C73-8595-2B5FFCB07440}"/>
              </a:ext>
            </a:extLst>
          </p:cNvPr>
          <p:cNvSpPr/>
          <p:nvPr/>
        </p:nvSpPr>
        <p:spPr>
          <a:xfrm>
            <a:off x="3681231" y="1862523"/>
            <a:ext cx="1905000" cy="990600"/>
          </a:xfrm>
          <a:prstGeom prst="roundRect">
            <a:avLst/>
          </a:prstGeom>
          <a:solidFill>
            <a:srgbClr val="614BA3"/>
          </a:solidFill>
          <a:ln>
            <a:solidFill>
              <a:srgbClr val="614BA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dirty="0">
                <a:solidFill>
                  <a:schemeClr val="bg1"/>
                </a:solidFill>
              </a:rPr>
              <a:t>Refusing pagan idol worship</a:t>
            </a:r>
            <a:endParaRPr lang="en-US" dirty="0"/>
          </a:p>
        </p:txBody>
      </p:sp>
      <p:sp>
        <p:nvSpPr>
          <p:cNvPr id="11" name="Rounded Rectangle 5">
            <a:extLst>
              <a:ext uri="{FF2B5EF4-FFF2-40B4-BE49-F238E27FC236}">
                <a16:creationId xmlns:a16="http://schemas.microsoft.com/office/drawing/2014/main" id="{5EC0F8EA-0D58-4547-AC7A-DB8CC79DC3F4}"/>
              </a:ext>
            </a:extLst>
          </p:cNvPr>
          <p:cNvSpPr/>
          <p:nvPr/>
        </p:nvSpPr>
        <p:spPr>
          <a:xfrm>
            <a:off x="6538731" y="1862523"/>
            <a:ext cx="1905000" cy="990600"/>
          </a:xfrm>
          <a:prstGeom prst="roundRect">
            <a:avLst/>
          </a:prstGeom>
          <a:solidFill>
            <a:srgbClr val="614BA3"/>
          </a:solidFill>
          <a:ln>
            <a:solidFill>
              <a:srgbClr val="614BA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dirty="0">
                <a:solidFill>
                  <a:schemeClr val="bg1"/>
                </a:solidFill>
              </a:rPr>
              <a:t>Experienced teaching from angels</a:t>
            </a:r>
            <a:endParaRPr lang="en-US" dirty="0"/>
          </a:p>
        </p:txBody>
      </p:sp>
      <p:sp>
        <p:nvSpPr>
          <p:cNvPr id="12" name="Right Arrow 6">
            <a:extLst>
              <a:ext uri="{FF2B5EF4-FFF2-40B4-BE49-F238E27FC236}">
                <a16:creationId xmlns:a16="http://schemas.microsoft.com/office/drawing/2014/main" id="{A58EE305-C3D4-40B0-B27B-98CCA5EE33FF}"/>
              </a:ext>
            </a:extLst>
          </p:cNvPr>
          <p:cNvSpPr/>
          <p:nvPr/>
        </p:nvSpPr>
        <p:spPr>
          <a:xfrm rot="2290479">
            <a:off x="2871893" y="3449274"/>
            <a:ext cx="1600200" cy="438395"/>
          </a:xfrm>
          <a:prstGeom prst="rightArrow">
            <a:avLst>
              <a:gd name="adj1" fmla="val 26067"/>
              <a:gd name="adj2" fmla="val 50000"/>
            </a:avLst>
          </a:prstGeom>
          <a:solidFill>
            <a:srgbClr val="A193CD"/>
          </a:solidFill>
          <a:ln>
            <a:solidFill>
              <a:srgbClr val="614BA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ight Arrow 7">
            <a:extLst>
              <a:ext uri="{FF2B5EF4-FFF2-40B4-BE49-F238E27FC236}">
                <a16:creationId xmlns:a16="http://schemas.microsoft.com/office/drawing/2014/main" id="{A948E531-7641-4D74-A8DA-7AA1D42B3FF7}"/>
              </a:ext>
            </a:extLst>
          </p:cNvPr>
          <p:cNvSpPr/>
          <p:nvPr/>
        </p:nvSpPr>
        <p:spPr>
          <a:xfrm rot="8383516">
            <a:off x="7735373" y="3416941"/>
            <a:ext cx="1542136" cy="503060"/>
          </a:xfrm>
          <a:prstGeom prst="rightArrow">
            <a:avLst>
              <a:gd name="adj1" fmla="val 26067"/>
              <a:gd name="adj2" fmla="val 50000"/>
            </a:avLst>
          </a:prstGeom>
          <a:solidFill>
            <a:srgbClr val="A193CD"/>
          </a:solidFill>
          <a:ln>
            <a:solidFill>
              <a:srgbClr val="614BA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ight Arrow 8">
            <a:extLst>
              <a:ext uri="{FF2B5EF4-FFF2-40B4-BE49-F238E27FC236}">
                <a16:creationId xmlns:a16="http://schemas.microsoft.com/office/drawing/2014/main" id="{6C69EF21-9280-42E3-A259-789245F2158E}"/>
              </a:ext>
            </a:extLst>
          </p:cNvPr>
          <p:cNvSpPr/>
          <p:nvPr/>
        </p:nvSpPr>
        <p:spPr>
          <a:xfrm rot="5400000">
            <a:off x="4682904" y="3369400"/>
            <a:ext cx="1085904" cy="438395"/>
          </a:xfrm>
          <a:prstGeom prst="rightArrow">
            <a:avLst>
              <a:gd name="adj1" fmla="val 26067"/>
              <a:gd name="adj2" fmla="val 50000"/>
            </a:avLst>
          </a:prstGeom>
          <a:solidFill>
            <a:srgbClr val="A193CD"/>
          </a:solidFill>
          <a:ln>
            <a:solidFill>
              <a:srgbClr val="614BA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ounded Rectangle 9">
            <a:extLst>
              <a:ext uri="{FF2B5EF4-FFF2-40B4-BE49-F238E27FC236}">
                <a16:creationId xmlns:a16="http://schemas.microsoft.com/office/drawing/2014/main" id="{224F7CA7-8F21-4840-8418-92A0F7C85A70}"/>
              </a:ext>
            </a:extLst>
          </p:cNvPr>
          <p:cNvSpPr/>
          <p:nvPr/>
        </p:nvSpPr>
        <p:spPr>
          <a:xfrm>
            <a:off x="4711070" y="4262845"/>
            <a:ext cx="2870200" cy="1492504"/>
          </a:xfrm>
          <a:prstGeom prst="roundRect">
            <a:avLst/>
          </a:prstGeom>
          <a:solidFill>
            <a:srgbClr val="CAA75B"/>
          </a:solidFill>
          <a:ln>
            <a:solidFill>
              <a:srgbClr val="CAA7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2500" dirty="0">
                <a:solidFill>
                  <a:schemeClr val="bg1"/>
                </a:solidFill>
              </a:rPr>
              <a:t>She responds to God’s invitation by defending her faith to her death</a:t>
            </a:r>
          </a:p>
        </p:txBody>
      </p:sp>
      <p:sp>
        <p:nvSpPr>
          <p:cNvPr id="16" name="Content Placeholder 2">
            <a:extLst>
              <a:ext uri="{FF2B5EF4-FFF2-40B4-BE49-F238E27FC236}">
                <a16:creationId xmlns:a16="http://schemas.microsoft.com/office/drawing/2014/main" id="{D16B2C47-DF61-4A54-AA65-699F60D357A2}"/>
              </a:ext>
            </a:extLst>
          </p:cNvPr>
          <p:cNvSpPr txBox="1">
            <a:spLocks/>
          </p:cNvSpPr>
          <p:nvPr/>
        </p:nvSpPr>
        <p:spPr>
          <a:xfrm>
            <a:off x="1921868" y="1358637"/>
            <a:ext cx="8697686" cy="503886"/>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2600" dirty="0">
                <a:latin typeface="Segoe UI" panose="020B0502040204020203" pitchFamily="34" charset="0"/>
                <a:ea typeface="Segoe UI" panose="020B0502040204020203" pitchFamily="34" charset="0"/>
                <a:cs typeface="Segoe UI" panose="020B0502040204020203" pitchFamily="34" charset="0"/>
              </a:rPr>
              <a:t>Saint Christina went through a process of conversion…</a:t>
            </a:r>
          </a:p>
        </p:txBody>
      </p:sp>
      <p:sp>
        <p:nvSpPr>
          <p:cNvPr id="17" name="Right Arrow 8">
            <a:extLst>
              <a:ext uri="{FF2B5EF4-FFF2-40B4-BE49-F238E27FC236}">
                <a16:creationId xmlns:a16="http://schemas.microsoft.com/office/drawing/2014/main" id="{98016590-5889-439C-A772-A51830402063}"/>
              </a:ext>
            </a:extLst>
          </p:cNvPr>
          <p:cNvSpPr/>
          <p:nvPr/>
        </p:nvSpPr>
        <p:spPr>
          <a:xfrm rot="5400000">
            <a:off x="6423193" y="3369400"/>
            <a:ext cx="1085904" cy="438395"/>
          </a:xfrm>
          <a:prstGeom prst="rightArrow">
            <a:avLst>
              <a:gd name="adj1" fmla="val 26067"/>
              <a:gd name="adj2" fmla="val 50000"/>
            </a:avLst>
          </a:prstGeom>
          <a:solidFill>
            <a:srgbClr val="A193CD"/>
          </a:solidFill>
          <a:ln>
            <a:solidFill>
              <a:srgbClr val="614BA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ounded Rectangle 5">
            <a:extLst>
              <a:ext uri="{FF2B5EF4-FFF2-40B4-BE49-F238E27FC236}">
                <a16:creationId xmlns:a16="http://schemas.microsoft.com/office/drawing/2014/main" id="{75D492AF-2E6B-4A0D-9507-7D89CC8CCE89}"/>
              </a:ext>
            </a:extLst>
          </p:cNvPr>
          <p:cNvSpPr/>
          <p:nvPr/>
        </p:nvSpPr>
        <p:spPr>
          <a:xfrm>
            <a:off x="9309494" y="1862523"/>
            <a:ext cx="1905000" cy="990600"/>
          </a:xfrm>
          <a:prstGeom prst="roundRect">
            <a:avLst/>
          </a:prstGeom>
          <a:solidFill>
            <a:srgbClr val="614BA3"/>
          </a:solidFill>
          <a:ln>
            <a:solidFill>
              <a:srgbClr val="614BA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dirty="0">
                <a:solidFill>
                  <a:schemeClr val="bg1"/>
                </a:solidFill>
              </a:rPr>
              <a:t>Declares Christian faith to her father</a:t>
            </a:r>
            <a:endParaRPr lang="en-US" dirty="0"/>
          </a:p>
        </p:txBody>
      </p:sp>
      <p:pic>
        <p:nvPicPr>
          <p:cNvPr id="19" name="Picture 2" descr="Image result for st. christina of bolsena">
            <a:extLst>
              <a:ext uri="{FF2B5EF4-FFF2-40B4-BE49-F238E27FC236}">
                <a16:creationId xmlns:a16="http://schemas.microsoft.com/office/drawing/2014/main" id="{A4F39989-375E-4DB5-AA86-ECDF9341C7E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2805" y="3441300"/>
            <a:ext cx="2200212" cy="2640254"/>
          </a:xfrm>
          <a:prstGeom prst="rect">
            <a:avLst/>
          </a:prstGeom>
          <a:noFill/>
          <a:ln w="63500">
            <a:solidFill>
              <a:srgbClr val="614BA3"/>
            </a:solidFill>
          </a:ln>
          <a:effectLst>
            <a:outerShdw blurRad="50800" dist="38100" dir="2700000" algn="ctr" rotWithShape="0">
              <a:schemeClr val="tx1">
                <a:alpha val="40000"/>
              </a:schemeClr>
            </a:outerShdw>
          </a:effectLst>
          <a:extLst>
            <a:ext uri="{909E8E84-426E-40DD-AFC4-6F175D3DCCD1}">
              <a14:hiddenFill xmlns:a14="http://schemas.microsoft.com/office/drawing/2010/main">
                <a:solidFill>
                  <a:srgbClr val="FFFFFF"/>
                </a:solidFill>
              </a14:hiddenFill>
            </a:ext>
          </a:extLst>
        </p:spPr>
      </p:pic>
      <p:pic>
        <p:nvPicPr>
          <p:cNvPr id="20" name="Picture 4" descr="Image result for st. christina of bolsena">
            <a:extLst>
              <a:ext uri="{FF2B5EF4-FFF2-40B4-BE49-F238E27FC236}">
                <a16:creationId xmlns:a16="http://schemas.microsoft.com/office/drawing/2014/main" id="{D7041441-82B9-42B0-AE4D-C0C48D1FB20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029337" y="3468227"/>
            <a:ext cx="1849034" cy="2610400"/>
          </a:xfrm>
          <a:prstGeom prst="rect">
            <a:avLst/>
          </a:prstGeom>
          <a:noFill/>
          <a:ln w="63500">
            <a:solidFill>
              <a:srgbClr val="614BA3"/>
            </a:solidFill>
          </a:ln>
          <a:effectLst>
            <a:outerShdw blurRad="50800" dist="38100" dir="2700000" algn="ctr" rotWithShape="0">
              <a:schemeClr val="tx1">
                <a:alpha val="40000"/>
              </a:schemeClr>
            </a:outerShdw>
          </a:effectLst>
          <a:extLst>
            <a:ext uri="{909E8E84-426E-40DD-AFC4-6F175D3DCCD1}">
              <a14:hiddenFill xmlns:a14="http://schemas.microsoft.com/office/drawing/2010/main">
                <a:solidFill>
                  <a:srgbClr val="FFFFFF"/>
                </a:solidFill>
              </a14:hiddenFill>
            </a:ext>
          </a:extLst>
        </p:spPr>
      </p:pic>
      <p:sp>
        <p:nvSpPr>
          <p:cNvPr id="21" name="TextBox 20">
            <a:extLst>
              <a:ext uri="{FF2B5EF4-FFF2-40B4-BE49-F238E27FC236}">
                <a16:creationId xmlns:a16="http://schemas.microsoft.com/office/drawing/2014/main" id="{7ED27BCC-9F92-4D1E-AFFC-99B8FD527661}"/>
              </a:ext>
            </a:extLst>
          </p:cNvPr>
          <p:cNvSpPr txBox="1"/>
          <p:nvPr/>
        </p:nvSpPr>
        <p:spPr>
          <a:xfrm>
            <a:off x="8549668" y="5971074"/>
            <a:ext cx="759826" cy="307777"/>
          </a:xfrm>
          <a:prstGeom prst="rect">
            <a:avLst/>
          </a:prstGeom>
          <a:noFill/>
        </p:spPr>
        <p:txBody>
          <a:bodyPr wrap="square" rtlCol="0">
            <a:spAutoFit/>
          </a:bodyPr>
          <a:lstStyle/>
          <a:p>
            <a:r>
              <a:rPr lang="en-US" sz="1400" dirty="0"/>
              <a:t>1,6 </a:t>
            </a:r>
          </a:p>
        </p:txBody>
      </p:sp>
    </p:spTree>
    <p:extLst>
      <p:ext uri="{BB962C8B-B14F-4D97-AF65-F5344CB8AC3E}">
        <p14:creationId xmlns:p14="http://schemas.microsoft.com/office/powerpoint/2010/main" val="4163664536"/>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6">
                                            <p:txEl>
                                              <p:pRg st="0" end="0"/>
                                            </p:txEl>
                                          </p:spTgt>
                                        </p:tgtEl>
                                        <p:attrNameLst>
                                          <p:attrName>style.visibility</p:attrName>
                                        </p:attrNameLst>
                                      </p:cBhvr>
                                      <p:to>
                                        <p:strVal val="visible"/>
                                      </p:to>
                                    </p:set>
                                    <p:animEffect transition="in" filter="fade">
                                      <p:cBhvr>
                                        <p:cTn id="11" dur="500"/>
                                        <p:tgtEl>
                                          <p:spTgt spid="16">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fade">
                                      <p:cBhvr>
                                        <p:cTn id="16" dur="500"/>
                                        <p:tgtEl>
                                          <p:spTgt spid="9"/>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10"/>
                                        </p:tgtEl>
                                        <p:attrNameLst>
                                          <p:attrName>style.visibility</p:attrName>
                                        </p:attrNameLst>
                                      </p:cBhvr>
                                      <p:to>
                                        <p:strVal val="visible"/>
                                      </p:to>
                                    </p:set>
                                    <p:animEffect transition="in" filter="fade">
                                      <p:cBhvr>
                                        <p:cTn id="21" dur="500"/>
                                        <p:tgtEl>
                                          <p:spTgt spid="10"/>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11"/>
                                        </p:tgtEl>
                                        <p:attrNameLst>
                                          <p:attrName>style.visibility</p:attrName>
                                        </p:attrNameLst>
                                      </p:cBhvr>
                                      <p:to>
                                        <p:strVal val="visible"/>
                                      </p:to>
                                    </p:set>
                                    <p:animEffect transition="in" filter="fade">
                                      <p:cBhvr>
                                        <p:cTn id="26" dur="500"/>
                                        <p:tgtEl>
                                          <p:spTgt spid="11"/>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18"/>
                                        </p:tgtEl>
                                        <p:attrNameLst>
                                          <p:attrName>style.visibility</p:attrName>
                                        </p:attrNameLst>
                                      </p:cBhvr>
                                      <p:to>
                                        <p:strVal val="visible"/>
                                      </p:to>
                                    </p:set>
                                    <p:animEffect transition="in" filter="fade">
                                      <p:cBhvr>
                                        <p:cTn id="31" dur="500"/>
                                        <p:tgtEl>
                                          <p:spTgt spid="18"/>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grpId="0" nodeType="clickEffect">
                                  <p:stCondLst>
                                    <p:cond delay="0"/>
                                  </p:stCondLst>
                                  <p:childTnLst>
                                    <p:set>
                                      <p:cBhvr>
                                        <p:cTn id="35" dur="1" fill="hold">
                                          <p:stCondLst>
                                            <p:cond delay="0"/>
                                          </p:stCondLst>
                                        </p:cTn>
                                        <p:tgtEl>
                                          <p:spTgt spid="12"/>
                                        </p:tgtEl>
                                        <p:attrNameLst>
                                          <p:attrName>style.visibility</p:attrName>
                                        </p:attrNameLst>
                                      </p:cBhvr>
                                      <p:to>
                                        <p:strVal val="visible"/>
                                      </p:to>
                                    </p:set>
                                    <p:animEffect transition="in" filter="fade">
                                      <p:cBhvr>
                                        <p:cTn id="36" dur="500"/>
                                        <p:tgtEl>
                                          <p:spTgt spid="12"/>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14"/>
                                        </p:tgtEl>
                                        <p:attrNameLst>
                                          <p:attrName>style.visibility</p:attrName>
                                        </p:attrNameLst>
                                      </p:cBhvr>
                                      <p:to>
                                        <p:strVal val="visible"/>
                                      </p:to>
                                    </p:set>
                                    <p:animEffect transition="in" filter="fade">
                                      <p:cBhvr>
                                        <p:cTn id="39" dur="500"/>
                                        <p:tgtEl>
                                          <p:spTgt spid="14"/>
                                        </p:tgtEl>
                                      </p:cBhvr>
                                    </p:animEffect>
                                  </p:childTnLst>
                                </p:cTn>
                              </p:par>
                              <p:par>
                                <p:cTn id="40" presetID="10" presetClass="entr" presetSubtype="0" fill="hold" grpId="0" nodeType="withEffect">
                                  <p:stCondLst>
                                    <p:cond delay="0"/>
                                  </p:stCondLst>
                                  <p:childTnLst>
                                    <p:set>
                                      <p:cBhvr>
                                        <p:cTn id="41" dur="1" fill="hold">
                                          <p:stCondLst>
                                            <p:cond delay="0"/>
                                          </p:stCondLst>
                                        </p:cTn>
                                        <p:tgtEl>
                                          <p:spTgt spid="17"/>
                                        </p:tgtEl>
                                        <p:attrNameLst>
                                          <p:attrName>style.visibility</p:attrName>
                                        </p:attrNameLst>
                                      </p:cBhvr>
                                      <p:to>
                                        <p:strVal val="visible"/>
                                      </p:to>
                                    </p:set>
                                    <p:animEffect transition="in" filter="fade">
                                      <p:cBhvr>
                                        <p:cTn id="42" dur="500"/>
                                        <p:tgtEl>
                                          <p:spTgt spid="17"/>
                                        </p:tgtEl>
                                      </p:cBhvr>
                                    </p:animEffect>
                                  </p:childTnLst>
                                </p:cTn>
                              </p:par>
                              <p:par>
                                <p:cTn id="43" presetID="10" presetClass="entr" presetSubtype="0" fill="hold" grpId="0" nodeType="withEffect">
                                  <p:stCondLst>
                                    <p:cond delay="0"/>
                                  </p:stCondLst>
                                  <p:childTnLst>
                                    <p:set>
                                      <p:cBhvr>
                                        <p:cTn id="44" dur="1" fill="hold">
                                          <p:stCondLst>
                                            <p:cond delay="0"/>
                                          </p:stCondLst>
                                        </p:cTn>
                                        <p:tgtEl>
                                          <p:spTgt spid="13"/>
                                        </p:tgtEl>
                                        <p:attrNameLst>
                                          <p:attrName>style.visibility</p:attrName>
                                        </p:attrNameLst>
                                      </p:cBhvr>
                                      <p:to>
                                        <p:strVal val="visible"/>
                                      </p:to>
                                    </p:set>
                                    <p:animEffect transition="in" filter="fade">
                                      <p:cBhvr>
                                        <p:cTn id="45" dur="500"/>
                                        <p:tgtEl>
                                          <p:spTgt spid="13"/>
                                        </p:tgtEl>
                                      </p:cBhvr>
                                    </p:animEffect>
                                  </p:childTnLst>
                                </p:cTn>
                              </p:par>
                              <p:par>
                                <p:cTn id="46" presetID="10" presetClass="entr" presetSubtype="0" fill="hold" grpId="0" nodeType="withEffect">
                                  <p:stCondLst>
                                    <p:cond delay="0"/>
                                  </p:stCondLst>
                                  <p:childTnLst>
                                    <p:set>
                                      <p:cBhvr>
                                        <p:cTn id="47" dur="1" fill="hold">
                                          <p:stCondLst>
                                            <p:cond delay="0"/>
                                          </p:stCondLst>
                                        </p:cTn>
                                        <p:tgtEl>
                                          <p:spTgt spid="15"/>
                                        </p:tgtEl>
                                        <p:attrNameLst>
                                          <p:attrName>style.visibility</p:attrName>
                                        </p:attrNameLst>
                                      </p:cBhvr>
                                      <p:to>
                                        <p:strVal val="visible"/>
                                      </p:to>
                                    </p:set>
                                    <p:animEffect transition="in" filter="fade">
                                      <p:cBhvr>
                                        <p:cTn id="48" dur="500"/>
                                        <p:tgtEl>
                                          <p:spTgt spid="15"/>
                                        </p:tgtEl>
                                      </p:cBhvr>
                                    </p:animEffect>
                                  </p:childTnLst>
                                </p:cTn>
                              </p:par>
                            </p:childTnLst>
                          </p:cTn>
                        </p:par>
                        <p:par>
                          <p:cTn id="49" fill="hold">
                            <p:stCondLst>
                              <p:cond delay="500"/>
                            </p:stCondLst>
                            <p:childTnLst>
                              <p:par>
                                <p:cTn id="50" presetID="10" presetClass="entr" presetSubtype="0" fill="hold" grpId="0" nodeType="afterEffect">
                                  <p:stCondLst>
                                    <p:cond delay="1500"/>
                                  </p:stCondLst>
                                  <p:childTnLst>
                                    <p:set>
                                      <p:cBhvr>
                                        <p:cTn id="51" dur="1" fill="hold">
                                          <p:stCondLst>
                                            <p:cond delay="0"/>
                                          </p:stCondLst>
                                        </p:cTn>
                                        <p:tgtEl>
                                          <p:spTgt spid="3">
                                            <p:txEl>
                                              <p:pRg st="0" end="0"/>
                                            </p:txEl>
                                          </p:spTgt>
                                        </p:tgtEl>
                                        <p:attrNameLst>
                                          <p:attrName>style.visibility</p:attrName>
                                        </p:attrNameLst>
                                      </p:cBhvr>
                                      <p:to>
                                        <p:strVal val="visible"/>
                                      </p:to>
                                    </p:set>
                                    <p:animEffect transition="in" filter="fade">
                                      <p:cBhvr>
                                        <p:cTn id="52" dur="500"/>
                                        <p:tgtEl>
                                          <p:spTgt spid="3">
                                            <p:txEl>
                                              <p:pRg st="0" end="0"/>
                                            </p:txEl>
                                          </p:spTgt>
                                        </p:tgtEl>
                                      </p:cBhvr>
                                    </p:animEffect>
                                  </p:childTnLst>
                                </p:cTn>
                              </p:par>
                              <p:par>
                                <p:cTn id="53" presetID="10" presetClass="entr" presetSubtype="0" fill="hold" nodeType="withEffect">
                                  <p:stCondLst>
                                    <p:cond delay="1500"/>
                                  </p:stCondLst>
                                  <p:childTnLst>
                                    <p:set>
                                      <p:cBhvr>
                                        <p:cTn id="54" dur="1" fill="hold">
                                          <p:stCondLst>
                                            <p:cond delay="0"/>
                                          </p:stCondLst>
                                        </p:cTn>
                                        <p:tgtEl>
                                          <p:spTgt spid="19"/>
                                        </p:tgtEl>
                                        <p:attrNameLst>
                                          <p:attrName>style.visibility</p:attrName>
                                        </p:attrNameLst>
                                      </p:cBhvr>
                                      <p:to>
                                        <p:strVal val="visible"/>
                                      </p:to>
                                    </p:set>
                                    <p:animEffect transition="in" filter="fade">
                                      <p:cBhvr>
                                        <p:cTn id="55" dur="500"/>
                                        <p:tgtEl>
                                          <p:spTgt spid="19"/>
                                        </p:tgtEl>
                                      </p:cBhvr>
                                    </p:animEffect>
                                  </p:childTnLst>
                                </p:cTn>
                              </p:par>
                              <p:par>
                                <p:cTn id="56" presetID="10" presetClass="entr" presetSubtype="0" fill="hold" nodeType="withEffect">
                                  <p:stCondLst>
                                    <p:cond delay="1500"/>
                                  </p:stCondLst>
                                  <p:childTnLst>
                                    <p:set>
                                      <p:cBhvr>
                                        <p:cTn id="57" dur="1" fill="hold">
                                          <p:stCondLst>
                                            <p:cond delay="0"/>
                                          </p:stCondLst>
                                        </p:cTn>
                                        <p:tgtEl>
                                          <p:spTgt spid="20"/>
                                        </p:tgtEl>
                                        <p:attrNameLst>
                                          <p:attrName>style.visibility</p:attrName>
                                        </p:attrNameLst>
                                      </p:cBhvr>
                                      <p:to>
                                        <p:strVal val="visible"/>
                                      </p:to>
                                    </p:set>
                                    <p:animEffect transition="in" filter="fade">
                                      <p:cBhvr>
                                        <p:cTn id="58"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animBg="1"/>
      <p:bldP spid="9" grpId="0" animBg="1"/>
      <p:bldP spid="10" grpId="0" animBg="1"/>
      <p:bldP spid="11" grpId="0" animBg="1"/>
      <p:bldP spid="12" grpId="0" animBg="1"/>
      <p:bldP spid="13" grpId="0" animBg="1"/>
      <p:bldP spid="14" grpId="0" animBg="1"/>
      <p:bldP spid="15" grpId="0" animBg="1"/>
      <p:bldP spid="16" grpId="0" build="p"/>
      <p:bldP spid="17" grpId="0" animBg="1"/>
      <p:bldP spid="18"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2257</TotalTime>
  <Words>1402</Words>
  <Application>Microsoft Office PowerPoint</Application>
  <PresentationFormat>Widescreen</PresentationFormat>
  <Paragraphs>114</Paragraphs>
  <Slides>13</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13</vt:i4>
      </vt:variant>
    </vt:vector>
  </HeadingPairs>
  <TitlesOfParts>
    <vt:vector size="20" baseType="lpstr">
      <vt:lpstr>Arial</vt:lpstr>
      <vt:lpstr>Calibri</vt:lpstr>
      <vt:lpstr>Calibri Light</vt:lpstr>
      <vt:lpstr>FrankRuehl</vt:lpstr>
      <vt:lpstr>Segoe UI</vt:lpstr>
      <vt:lpstr>Wingdings</vt:lpstr>
      <vt:lpstr>Office Theme</vt:lpstr>
      <vt:lpstr>SHE WAS BORN AND DIED IN THE 3rd CENTURY   HER FEASTDAY IS JULY 24th</vt:lpstr>
      <vt:lpstr>PowerPoint Presentation</vt:lpstr>
      <vt:lpstr>PowerPoint Presentation</vt:lpstr>
      <vt:lpstr>PowerPoint Presentation</vt:lpstr>
      <vt:lpstr>PowerPoint Presentation</vt:lpstr>
      <vt:lpstr>  martyr, n.   1. A martyr is someone who suffers persecution and death for advocating, renouncing, refusing to            renounce, or refusing to advocate a belief or cause as demanded by an external party.</vt:lpstr>
      <vt:lpstr>“As he who called you is holy, be holy yourselves in every aspect of your conduct, for it is written, “Be holy because I [am] holy.” 1 Pet. 1:15-16</vt:lpstr>
      <vt:lpstr>Holiness is a divine quality that is shared</vt:lpstr>
      <vt:lpstr>PowerPoint Presentation</vt:lpstr>
      <vt:lpstr>PowerPoint Presentation</vt:lpstr>
      <vt:lpstr>The tomb of St Christina in the Basilica of Saint Christina, Bolsena, Italy. In the center of it, the statue portrays the stone used in the attempt to drown her. </vt:lpstr>
      <vt:lpstr>PowerPoint Presentation</vt:lpstr>
      <vt:lpstr>WORKS CITED</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Mark Kiraly</dc:creator>
  <cp:lastModifiedBy>Mark Kiraly</cp:lastModifiedBy>
  <cp:revision>239</cp:revision>
  <dcterms:created xsi:type="dcterms:W3CDTF">2019-01-29T02:41:20Z</dcterms:created>
  <dcterms:modified xsi:type="dcterms:W3CDTF">2019-04-17T00:22:40Z</dcterms:modified>
</cp:coreProperties>
</file>